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44"/>
  </p:notesMasterIdLst>
  <p:sldIdLst>
    <p:sldId id="256" r:id="rId3"/>
    <p:sldId id="9933" r:id="rId4"/>
    <p:sldId id="311" r:id="rId5"/>
    <p:sldId id="9934" r:id="rId6"/>
    <p:sldId id="9957" r:id="rId7"/>
    <p:sldId id="9958" r:id="rId8"/>
    <p:sldId id="9959" r:id="rId9"/>
    <p:sldId id="9960" r:id="rId10"/>
    <p:sldId id="9935" r:id="rId11"/>
    <p:sldId id="2146847741" r:id="rId12"/>
    <p:sldId id="2146847742" r:id="rId13"/>
    <p:sldId id="263" r:id="rId14"/>
    <p:sldId id="279" r:id="rId15"/>
    <p:sldId id="272" r:id="rId16"/>
    <p:sldId id="265" r:id="rId17"/>
    <p:sldId id="266" r:id="rId18"/>
    <p:sldId id="9936" r:id="rId19"/>
    <p:sldId id="2146847744" r:id="rId20"/>
    <p:sldId id="2146847745" r:id="rId21"/>
    <p:sldId id="2146847746" r:id="rId22"/>
    <p:sldId id="2146847747" r:id="rId23"/>
    <p:sldId id="2146847748" r:id="rId24"/>
    <p:sldId id="2146847749" r:id="rId25"/>
    <p:sldId id="2146847750" r:id="rId26"/>
    <p:sldId id="2146847751" r:id="rId27"/>
    <p:sldId id="2146847752" r:id="rId28"/>
    <p:sldId id="2146847753" r:id="rId29"/>
    <p:sldId id="2146847754" r:id="rId30"/>
    <p:sldId id="2146847755" r:id="rId31"/>
    <p:sldId id="2146847756" r:id="rId32"/>
    <p:sldId id="2146847743" r:id="rId33"/>
    <p:sldId id="258" r:id="rId34"/>
    <p:sldId id="262" r:id="rId35"/>
    <p:sldId id="259" r:id="rId36"/>
    <p:sldId id="9214" r:id="rId37"/>
    <p:sldId id="9600" r:id="rId38"/>
    <p:sldId id="2146847740" r:id="rId39"/>
    <p:sldId id="2146847738" r:id="rId40"/>
    <p:sldId id="9938" r:id="rId41"/>
    <p:sldId id="2147472437" r:id="rId42"/>
    <p:sldId id="2146847757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D54E1D-2ECE-452B-A653-38B1C7A8D3BF}">
          <p14:sldIdLst>
            <p14:sldId id="256"/>
            <p14:sldId id="9933"/>
            <p14:sldId id="311"/>
            <p14:sldId id="9934"/>
            <p14:sldId id="9957"/>
            <p14:sldId id="9958"/>
            <p14:sldId id="9959"/>
            <p14:sldId id="9960"/>
            <p14:sldId id="9935"/>
            <p14:sldId id="2146847741"/>
            <p14:sldId id="2146847742"/>
            <p14:sldId id="263"/>
            <p14:sldId id="279"/>
            <p14:sldId id="272"/>
            <p14:sldId id="265"/>
            <p14:sldId id="266"/>
            <p14:sldId id="9936"/>
            <p14:sldId id="2146847744"/>
            <p14:sldId id="2146847745"/>
            <p14:sldId id="2146847746"/>
            <p14:sldId id="2146847747"/>
            <p14:sldId id="2146847748"/>
            <p14:sldId id="2146847749"/>
            <p14:sldId id="2146847750"/>
            <p14:sldId id="2146847751"/>
            <p14:sldId id="2146847752"/>
            <p14:sldId id="2146847753"/>
            <p14:sldId id="2146847754"/>
            <p14:sldId id="2146847755"/>
            <p14:sldId id="2146847756"/>
            <p14:sldId id="2146847743"/>
            <p14:sldId id="258"/>
            <p14:sldId id="262"/>
            <p14:sldId id="259"/>
            <p14:sldId id="9214"/>
            <p14:sldId id="9600"/>
            <p14:sldId id="2146847740"/>
            <p14:sldId id="2146847738"/>
            <p14:sldId id="9938"/>
            <p14:sldId id="2147472437"/>
            <p14:sldId id="21468477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A052B3-98D1-2317-3244-5D1680EE21C7}" name="Tyler McCollum" initials="TM" userId="S::tmccollum@nhpri.org::9c652a18-e901-4954-8a65-b17e4501be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002856"/>
    <a:srgbClr val="00BBB4"/>
    <a:srgbClr val="EC7700"/>
    <a:srgbClr val="99D9D9"/>
    <a:srgbClr val="9795C5"/>
    <a:srgbClr val="99C453"/>
    <a:srgbClr val="FEBE85"/>
    <a:srgbClr val="47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14072-1DFF-4AB7-8D62-EAB64C2D356A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8A4D6-AFDC-48FB-9A8C-F10441276CE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gm:t>
    </dgm:pt>
    <dgm:pt modelId="{5E15EE6B-3614-434E-9211-E3E312137A65}" type="parTrans" cxnId="{F0E4C5FF-1AE5-4B96-B4EE-89A77A42F9C8}">
      <dgm:prSet/>
      <dgm:spPr/>
      <dgm:t>
        <a:bodyPr/>
        <a:lstStyle/>
        <a:p>
          <a:endParaRPr lang="en-US"/>
        </a:p>
      </dgm:t>
    </dgm:pt>
    <dgm:pt modelId="{D4E9F60F-86ED-4305-B4E0-6FA011E66A21}" type="sibTrans" cxnId="{F0E4C5FF-1AE5-4B96-B4EE-89A77A42F9C8}">
      <dgm:prSet/>
      <dgm:spPr/>
      <dgm:t>
        <a:bodyPr/>
        <a:lstStyle/>
        <a:p>
          <a:endParaRPr lang="en-US"/>
        </a:p>
      </dgm:t>
    </dgm:pt>
    <dgm:pt modelId="{B44C686F-F9BF-40C1-986E-FEB88200068C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Cabin" panose="00000500000000000000" pitchFamily="2" charset="0"/>
            </a:rPr>
            <a:t>21 NPS</a:t>
          </a:r>
        </a:p>
        <a:p>
          <a:r>
            <a:rPr lang="en-US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gm:t>
    </dgm:pt>
    <dgm:pt modelId="{C254BDBB-A0C0-4EAC-AAA4-D671D193E318}" type="parTrans" cxnId="{F98AF2C3-1E22-4C26-8D16-E2719F85927B}">
      <dgm:prSet/>
      <dgm:spPr/>
      <dgm:t>
        <a:bodyPr/>
        <a:lstStyle/>
        <a:p>
          <a:endParaRPr lang="en-US"/>
        </a:p>
      </dgm:t>
    </dgm:pt>
    <dgm:pt modelId="{80431EAA-FC0B-4D7E-B9F8-47BC4A5F8A3F}" type="sibTrans" cxnId="{F98AF2C3-1E22-4C26-8D16-E2719F85927B}">
      <dgm:prSet/>
      <dgm:spPr/>
      <dgm:t>
        <a:bodyPr/>
        <a:lstStyle/>
        <a:p>
          <a:endParaRPr lang="en-US"/>
        </a:p>
      </dgm:t>
    </dgm:pt>
    <dgm:pt modelId="{62397541-B14A-4E37-AA1C-432173B84A8A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Cabin" panose="00000500000000000000" pitchFamily="2" charset="0"/>
            </a:rPr>
            <a:t>19 NPS</a:t>
          </a:r>
        </a:p>
        <a:p>
          <a:r>
            <a:rPr lang="en-US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gm:t>
    </dgm:pt>
    <dgm:pt modelId="{683D2D2D-11CF-4D49-B691-295A26CF9E99}" type="parTrans" cxnId="{46E36A32-C544-4D14-91B6-2F4F3A601FEB}">
      <dgm:prSet/>
      <dgm:spPr/>
      <dgm:t>
        <a:bodyPr/>
        <a:lstStyle/>
        <a:p>
          <a:endParaRPr lang="en-US"/>
        </a:p>
      </dgm:t>
    </dgm:pt>
    <dgm:pt modelId="{757D9D0B-9406-4CBD-9924-E2B5EA3E5D36}" type="sibTrans" cxnId="{46E36A32-C544-4D14-91B6-2F4F3A601FEB}">
      <dgm:prSet/>
      <dgm:spPr/>
      <dgm:t>
        <a:bodyPr/>
        <a:lstStyle/>
        <a:p>
          <a:endParaRPr lang="en-US"/>
        </a:p>
      </dgm:t>
    </dgm:pt>
    <dgm:pt modelId="{F3675A57-6E7B-482C-89D8-B3A1EBBE8ECF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September 2022</a:t>
          </a:r>
        </a:p>
      </dgm:t>
    </dgm:pt>
    <dgm:pt modelId="{53337FE4-7C10-43E5-A7A6-E2A7D30509AE}" type="parTrans" cxnId="{F3A77FCE-5092-4941-AB3E-01006A8A1DB1}">
      <dgm:prSet/>
      <dgm:spPr/>
      <dgm:t>
        <a:bodyPr/>
        <a:lstStyle/>
        <a:p>
          <a:endParaRPr lang="en-US"/>
        </a:p>
      </dgm:t>
    </dgm:pt>
    <dgm:pt modelId="{76C17DB9-AE26-4735-8A87-82AEA4E1A877}" type="sibTrans" cxnId="{F3A77FCE-5092-4941-AB3E-01006A8A1DB1}">
      <dgm:prSet/>
      <dgm:spPr/>
      <dgm:t>
        <a:bodyPr/>
        <a:lstStyle/>
        <a:p>
          <a:endParaRPr lang="en-US"/>
        </a:p>
      </dgm:t>
    </dgm:pt>
    <dgm:pt modelId="{CFE7F571-5E2F-491E-9741-07675B1499E5}">
      <dgm:prSet phldrT="[Text]" custT="1"/>
      <dgm:spPr/>
      <dgm:t>
        <a:bodyPr/>
        <a:lstStyle/>
        <a:p>
          <a:pPr algn="ctr">
            <a:buNone/>
          </a:pPr>
          <a:r>
            <a:rPr lang="en-US" sz="1800" b="1">
              <a:solidFill>
                <a:srgbClr val="000000"/>
              </a:solidFill>
              <a:latin typeface="Cabin" panose="00000500000000000000" pitchFamily="2" charset="0"/>
            </a:rPr>
            <a:t>August 2023</a:t>
          </a:r>
        </a:p>
      </dgm:t>
    </dgm:pt>
    <dgm:pt modelId="{BDA84269-3F61-4EB5-84CB-75CFA1CBCE0E}" type="parTrans" cxnId="{1FA49C56-AE15-4593-85EE-A9E8221DDF70}">
      <dgm:prSet/>
      <dgm:spPr/>
      <dgm:t>
        <a:bodyPr/>
        <a:lstStyle/>
        <a:p>
          <a:endParaRPr lang="en-US"/>
        </a:p>
      </dgm:t>
    </dgm:pt>
    <dgm:pt modelId="{20073285-CE61-45D4-9E31-DB8F2B10424C}" type="sibTrans" cxnId="{1FA49C56-AE15-4593-85EE-A9E8221DDF70}">
      <dgm:prSet/>
      <dgm:spPr/>
      <dgm:t>
        <a:bodyPr/>
        <a:lstStyle/>
        <a:p>
          <a:endParaRPr lang="en-US"/>
        </a:p>
      </dgm:t>
    </dgm:pt>
    <dgm:pt modelId="{6D33456F-FC76-428B-A060-3157305C93D1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December 2023</a:t>
          </a:r>
        </a:p>
      </dgm:t>
    </dgm:pt>
    <dgm:pt modelId="{531B0904-3917-48C4-A833-932E1FF2A5C1}" type="parTrans" cxnId="{ABDB6C98-9FAF-419C-A64E-9022C9633FDF}">
      <dgm:prSet/>
      <dgm:spPr/>
      <dgm:t>
        <a:bodyPr/>
        <a:lstStyle/>
        <a:p>
          <a:endParaRPr lang="en-US"/>
        </a:p>
      </dgm:t>
    </dgm:pt>
    <dgm:pt modelId="{0D848389-7726-4942-8E64-14FDE80CEBF4}" type="sibTrans" cxnId="{ABDB6C98-9FAF-419C-A64E-9022C9633FDF}">
      <dgm:prSet/>
      <dgm:spPr/>
      <dgm:t>
        <a:bodyPr/>
        <a:lstStyle/>
        <a:p>
          <a:endParaRPr lang="en-US"/>
        </a:p>
      </dgm:t>
    </dgm:pt>
    <dgm:pt modelId="{9905CCF7-AB00-4DD6-9678-2AFEDF0CC8DE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2856"/>
          </a:solidFill>
        </a:ln>
      </dgm:spPr>
      <dgm:t>
        <a:bodyPr/>
        <a:lstStyle/>
        <a:p>
          <a:r>
            <a:rPr lang="en-US" b="1" dirty="0">
              <a:solidFill>
                <a:srgbClr val="000000"/>
              </a:solidFill>
              <a:latin typeface="Cabin" panose="00000500000000000000" pitchFamily="2" charset="0"/>
            </a:rPr>
            <a:t>32 NPS</a:t>
          </a:r>
        </a:p>
        <a:p>
          <a:r>
            <a:rPr lang="en-US" b="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gm:t>
    </dgm:pt>
    <dgm:pt modelId="{0F14F0D5-EF3D-40C9-9532-40164BE81A80}" type="parTrans" cxnId="{391FAA36-047A-492E-8EA1-ABFCBCFEDB42}">
      <dgm:prSet/>
      <dgm:spPr/>
      <dgm:t>
        <a:bodyPr/>
        <a:lstStyle/>
        <a:p>
          <a:endParaRPr lang="en-US"/>
        </a:p>
      </dgm:t>
    </dgm:pt>
    <dgm:pt modelId="{AB610D8E-A48C-4484-8DD6-82A2BF3FD1C7}" type="sibTrans" cxnId="{391FAA36-047A-492E-8EA1-ABFCBCFEDB42}">
      <dgm:prSet/>
      <dgm:spPr/>
      <dgm:t>
        <a:bodyPr/>
        <a:lstStyle/>
        <a:p>
          <a:endParaRPr lang="en-US"/>
        </a:p>
      </dgm:t>
    </dgm:pt>
    <dgm:pt modelId="{FA325580-B84D-47C9-A1E0-FD637FADDAC3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April 2024</a:t>
          </a:r>
        </a:p>
      </dgm:t>
    </dgm:pt>
    <dgm:pt modelId="{2299B4D0-A2F5-4394-925D-8C230D64D74C}" type="parTrans" cxnId="{F26826E7-7731-4876-A016-9A86C29F641B}">
      <dgm:prSet/>
      <dgm:spPr/>
      <dgm:t>
        <a:bodyPr/>
        <a:lstStyle/>
        <a:p>
          <a:endParaRPr lang="en-US"/>
        </a:p>
      </dgm:t>
    </dgm:pt>
    <dgm:pt modelId="{03EC8600-86D3-4B3C-958A-A404B514D63B}" type="sibTrans" cxnId="{F26826E7-7731-4876-A016-9A86C29F641B}">
      <dgm:prSet/>
      <dgm:spPr/>
      <dgm:t>
        <a:bodyPr/>
        <a:lstStyle/>
        <a:p>
          <a:endParaRPr lang="en-US"/>
        </a:p>
      </dgm:t>
    </dgm:pt>
    <dgm:pt modelId="{9FB2C07F-E334-4AB0-A70C-BD1163ADBB54}">
      <dgm:prSet phldrT="[Text]" custT="1"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rgbClr val="000000"/>
              </a:solidFill>
              <a:latin typeface="Cabin" panose="00000500000000000000" pitchFamily="2" charset="0"/>
            </a:rPr>
            <a:t>30 NPS</a:t>
          </a:r>
        </a:p>
        <a:p>
          <a:pPr algn="ctr">
            <a:buNone/>
          </a:pPr>
          <a:r>
            <a:rPr lang="en-US" sz="2000" b="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gm:t>
    </dgm:pt>
    <dgm:pt modelId="{C0F15E8B-8A7C-4469-9041-C077FD0C01C5}" type="parTrans" cxnId="{88D1FDE4-13D8-42DE-A89C-B3BAEC243DF7}">
      <dgm:prSet/>
      <dgm:spPr/>
      <dgm:t>
        <a:bodyPr/>
        <a:lstStyle/>
        <a:p>
          <a:endParaRPr lang="en-US"/>
        </a:p>
      </dgm:t>
    </dgm:pt>
    <dgm:pt modelId="{B4EAB2F9-CF76-4A4A-A257-0C12B85CA0F6}" type="sibTrans" cxnId="{88D1FDE4-13D8-42DE-A89C-B3BAEC243DF7}">
      <dgm:prSet/>
      <dgm:spPr/>
      <dgm:t>
        <a:bodyPr/>
        <a:lstStyle/>
        <a:p>
          <a:endParaRPr lang="en-US"/>
        </a:p>
      </dgm:t>
    </dgm:pt>
    <dgm:pt modelId="{F48CCBB5-0BE9-440E-9E98-065B1FEC8D39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September 2024</a:t>
          </a:r>
        </a:p>
      </dgm:t>
    </dgm:pt>
    <dgm:pt modelId="{BE08ECB4-E721-4ED8-958B-07A7B0CDD0E6}" type="parTrans" cxnId="{795AE9CA-635F-46C8-BC69-6C985D391328}">
      <dgm:prSet/>
      <dgm:spPr/>
      <dgm:t>
        <a:bodyPr/>
        <a:lstStyle/>
        <a:p>
          <a:endParaRPr lang="en-US"/>
        </a:p>
      </dgm:t>
    </dgm:pt>
    <dgm:pt modelId="{E44F22D4-9B54-4AD4-80D8-2FE7DB62760F}" type="sibTrans" cxnId="{795AE9CA-635F-46C8-BC69-6C985D391328}">
      <dgm:prSet/>
      <dgm:spPr/>
      <dgm:t>
        <a:bodyPr/>
        <a:lstStyle/>
        <a:p>
          <a:endParaRPr lang="en-US"/>
        </a:p>
      </dgm:t>
    </dgm:pt>
    <dgm:pt modelId="{40518067-A7EB-4979-A961-1AFB2056EAA9}" type="pres">
      <dgm:prSet presAssocID="{BDC14072-1DFF-4AB7-8D62-EAB64C2D356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66B7696-CCA4-4055-AD3C-A41FB86CDD85}" type="pres">
      <dgm:prSet presAssocID="{9FB2C07F-E334-4AB0-A70C-BD1163ADBB54}" presName="Accent5" presStyleCnt="0"/>
      <dgm:spPr/>
    </dgm:pt>
    <dgm:pt modelId="{CFD23279-5825-453F-A1F8-CD1C03EAB2F9}" type="pres">
      <dgm:prSet presAssocID="{9FB2C07F-E334-4AB0-A70C-BD1163ADBB54}" presName="Accent" presStyleLbl="node1" presStyleIdx="0" presStyleCnt="5"/>
      <dgm:spPr/>
    </dgm:pt>
    <dgm:pt modelId="{16320E38-D59B-41B6-BB2B-2E805E10C9C2}" type="pres">
      <dgm:prSet presAssocID="{9FB2C07F-E334-4AB0-A70C-BD1163ADBB54}" presName="ParentBackground5" presStyleCnt="0"/>
      <dgm:spPr/>
    </dgm:pt>
    <dgm:pt modelId="{7DE27D65-ABB5-406A-B4A3-4A670BC68C67}" type="pres">
      <dgm:prSet presAssocID="{9FB2C07F-E334-4AB0-A70C-BD1163ADBB54}" presName="ParentBackground" presStyleLbl="fgAcc1" presStyleIdx="0" presStyleCnt="5" custLinFactNeighborX="1723"/>
      <dgm:spPr/>
    </dgm:pt>
    <dgm:pt modelId="{E73D4F43-77C2-4EA0-AD5B-DCF4536B13F6}" type="pres">
      <dgm:prSet presAssocID="{9FB2C07F-E334-4AB0-A70C-BD1163ADBB54}" presName="Child5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C2BA000-895D-48CE-A6A1-BCA421D43C6A}" type="pres">
      <dgm:prSet presAssocID="{9FB2C07F-E334-4AB0-A70C-BD1163ADBB54}" presName="Parent5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885D1A6-B7E5-4523-8F7C-1E415433D7BE}" type="pres">
      <dgm:prSet presAssocID="{9905CCF7-AB00-4DD6-9678-2AFEDF0CC8DE}" presName="Accent4" presStyleCnt="0"/>
      <dgm:spPr/>
    </dgm:pt>
    <dgm:pt modelId="{DCFAFC57-9A82-41FA-8BA1-C5FC3D6B14F9}" type="pres">
      <dgm:prSet presAssocID="{9905CCF7-AB00-4DD6-9678-2AFEDF0CC8DE}" presName="Accent" presStyleLbl="node1" presStyleIdx="1" presStyleCnt="5"/>
      <dgm:spPr/>
    </dgm:pt>
    <dgm:pt modelId="{E213EFDB-5BF1-439A-BEB2-AB94558DC306}" type="pres">
      <dgm:prSet presAssocID="{9905CCF7-AB00-4DD6-9678-2AFEDF0CC8DE}" presName="ParentBackground4" presStyleCnt="0"/>
      <dgm:spPr/>
    </dgm:pt>
    <dgm:pt modelId="{9D7188AB-5235-4A79-A959-39048BC59AD5}" type="pres">
      <dgm:prSet presAssocID="{9905CCF7-AB00-4DD6-9678-2AFEDF0CC8DE}" presName="ParentBackground" presStyleLbl="fgAcc1" presStyleIdx="1" presStyleCnt="5"/>
      <dgm:spPr/>
    </dgm:pt>
    <dgm:pt modelId="{5B2C2341-D39A-4B49-A1F2-238A50A82DA3}" type="pres">
      <dgm:prSet presAssocID="{9905CCF7-AB00-4DD6-9678-2AFEDF0CC8DE}" presName="Child4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6840FC9-F550-4A97-9383-5665F41DDB83}" type="pres">
      <dgm:prSet presAssocID="{9905CCF7-AB00-4DD6-9678-2AFEDF0CC8DE}" presName="Parent4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81F2543D-8D96-41D2-8AFF-A275189E71C4}" type="pres">
      <dgm:prSet presAssocID="{62397541-B14A-4E37-AA1C-432173B84A8A}" presName="Accent3" presStyleCnt="0"/>
      <dgm:spPr/>
    </dgm:pt>
    <dgm:pt modelId="{E45F1643-015A-4224-A850-66BF76FBC073}" type="pres">
      <dgm:prSet presAssocID="{62397541-B14A-4E37-AA1C-432173B84A8A}" presName="Accent" presStyleLbl="node1" presStyleIdx="2" presStyleCnt="5"/>
      <dgm:spPr/>
    </dgm:pt>
    <dgm:pt modelId="{72C06F31-C0B9-46F8-A531-4B27192822C0}" type="pres">
      <dgm:prSet presAssocID="{62397541-B14A-4E37-AA1C-432173B84A8A}" presName="ParentBackground3" presStyleCnt="0"/>
      <dgm:spPr/>
    </dgm:pt>
    <dgm:pt modelId="{ABF99961-F508-4E72-A3EB-07EED1B56EC9}" type="pres">
      <dgm:prSet presAssocID="{62397541-B14A-4E37-AA1C-432173B84A8A}" presName="ParentBackground" presStyleLbl="fgAcc1" presStyleIdx="2" presStyleCnt="5"/>
      <dgm:spPr/>
    </dgm:pt>
    <dgm:pt modelId="{E59C9905-FAF8-4F04-B2D2-1D899971A7AB}" type="pres">
      <dgm:prSet presAssocID="{62397541-B14A-4E37-AA1C-432173B84A8A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6E5D018-6E3F-420A-9E81-E325DB61A388}" type="pres">
      <dgm:prSet presAssocID="{62397541-B14A-4E37-AA1C-432173B84A8A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40AD6697-704F-4D6D-90D8-A59E1BB6BD15}" type="pres">
      <dgm:prSet presAssocID="{B44C686F-F9BF-40C1-986E-FEB88200068C}" presName="Accent2" presStyleCnt="0"/>
      <dgm:spPr/>
    </dgm:pt>
    <dgm:pt modelId="{6DA8DE1D-5E8B-49D1-B5B5-FE9537DFEA70}" type="pres">
      <dgm:prSet presAssocID="{B44C686F-F9BF-40C1-986E-FEB88200068C}" presName="Accent" presStyleLbl="node1" presStyleIdx="3" presStyleCnt="5"/>
      <dgm:spPr/>
    </dgm:pt>
    <dgm:pt modelId="{0A4B29EA-0585-4CF9-8D9E-0B17517E208D}" type="pres">
      <dgm:prSet presAssocID="{B44C686F-F9BF-40C1-986E-FEB88200068C}" presName="ParentBackground2" presStyleCnt="0"/>
      <dgm:spPr/>
    </dgm:pt>
    <dgm:pt modelId="{0B3FBDAC-AF80-4FEE-B7CA-DB9BB37B1C00}" type="pres">
      <dgm:prSet presAssocID="{B44C686F-F9BF-40C1-986E-FEB88200068C}" presName="ParentBackground" presStyleLbl="fgAcc1" presStyleIdx="3" presStyleCnt="5"/>
      <dgm:spPr/>
    </dgm:pt>
    <dgm:pt modelId="{CAC0EAA1-F392-4E3F-BB1D-2CFB6B7998B3}" type="pres">
      <dgm:prSet presAssocID="{B44C686F-F9BF-40C1-986E-FEB88200068C}" presName="Child2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584F8E4-FA04-4F31-87AB-ADCB082738E6}" type="pres">
      <dgm:prSet presAssocID="{B44C686F-F9BF-40C1-986E-FEB88200068C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F22EB21-60F6-45DF-A040-6C60AB4498E3}" type="pres">
      <dgm:prSet presAssocID="{D938A4D6-AFDC-48FB-9A8C-F10441276CEF}" presName="Accent1" presStyleCnt="0"/>
      <dgm:spPr/>
    </dgm:pt>
    <dgm:pt modelId="{3DE0B18D-4531-4534-B7A3-CC842FD021D9}" type="pres">
      <dgm:prSet presAssocID="{D938A4D6-AFDC-48FB-9A8C-F10441276CEF}" presName="Accent" presStyleLbl="node1" presStyleIdx="4" presStyleCnt="5"/>
      <dgm:spPr/>
    </dgm:pt>
    <dgm:pt modelId="{E0863A6E-E988-410E-A27E-B83588FB2F21}" type="pres">
      <dgm:prSet presAssocID="{D938A4D6-AFDC-48FB-9A8C-F10441276CEF}" presName="ParentBackground1" presStyleCnt="0"/>
      <dgm:spPr/>
    </dgm:pt>
    <dgm:pt modelId="{0171DFDF-F598-4BB9-95DC-53C22FC0C49E}" type="pres">
      <dgm:prSet presAssocID="{D938A4D6-AFDC-48FB-9A8C-F10441276CEF}" presName="ParentBackground" presStyleLbl="fgAcc1" presStyleIdx="4" presStyleCnt="5"/>
      <dgm:spPr/>
    </dgm:pt>
    <dgm:pt modelId="{93434962-8DF9-4558-BEFE-595144B34573}" type="pres">
      <dgm:prSet presAssocID="{D938A4D6-AFDC-48FB-9A8C-F10441276CEF}" presName="Child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A13231B-E5DB-4311-827E-B196A4688308}" type="pres">
      <dgm:prSet presAssocID="{D938A4D6-AFDC-48FB-9A8C-F10441276CEF}" presName="Parent1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915BD02-3B62-4082-A762-D8170BA3D048}" type="presOf" srcId="{F48CCBB5-0BE9-440E-9E98-065B1FEC8D39}" destId="{E73D4F43-77C2-4EA0-AD5B-DCF4536B13F6}" srcOrd="0" destOrd="0" presId="urn:microsoft.com/office/officeart/2011/layout/CircleProcess"/>
    <dgm:cxn modelId="{B6976D22-0CAF-4160-A85F-ECA21F946248}" type="presOf" srcId="{B44C686F-F9BF-40C1-986E-FEB88200068C}" destId="{E584F8E4-FA04-4F31-87AB-ADCB082738E6}" srcOrd="1" destOrd="0" presId="urn:microsoft.com/office/officeart/2011/layout/CircleProcess"/>
    <dgm:cxn modelId="{46E36A32-C544-4D14-91B6-2F4F3A601FEB}" srcId="{BDC14072-1DFF-4AB7-8D62-EAB64C2D356A}" destId="{62397541-B14A-4E37-AA1C-432173B84A8A}" srcOrd="2" destOrd="0" parTransId="{683D2D2D-11CF-4D49-B691-295A26CF9E99}" sibTransId="{757D9D0B-9406-4CBD-9924-E2B5EA3E5D36}"/>
    <dgm:cxn modelId="{1CFBEC35-28E3-474B-A64C-09101223AC7E}" type="presOf" srcId="{9905CCF7-AB00-4DD6-9678-2AFEDF0CC8DE}" destId="{A6840FC9-F550-4A97-9383-5665F41DDB83}" srcOrd="1" destOrd="0" presId="urn:microsoft.com/office/officeart/2011/layout/CircleProcess"/>
    <dgm:cxn modelId="{391FAA36-047A-492E-8EA1-ABFCBCFEDB42}" srcId="{BDC14072-1DFF-4AB7-8D62-EAB64C2D356A}" destId="{9905CCF7-AB00-4DD6-9678-2AFEDF0CC8DE}" srcOrd="3" destOrd="0" parTransId="{0F14F0D5-EF3D-40C9-9532-40164BE81A80}" sibTransId="{AB610D8E-A48C-4484-8DD6-82A2BF3FD1C7}"/>
    <dgm:cxn modelId="{DAAEFE5C-8C24-4F6A-B9B4-78FF0D43B2C2}" type="presOf" srcId="{BDC14072-1DFF-4AB7-8D62-EAB64C2D356A}" destId="{40518067-A7EB-4979-A961-1AFB2056EAA9}" srcOrd="0" destOrd="0" presId="urn:microsoft.com/office/officeart/2011/layout/CircleProcess"/>
    <dgm:cxn modelId="{DEAFD946-FDF9-42E6-9223-764F5FA149F1}" type="presOf" srcId="{D938A4D6-AFDC-48FB-9A8C-F10441276CEF}" destId="{BA13231B-E5DB-4311-827E-B196A4688308}" srcOrd="1" destOrd="0" presId="urn:microsoft.com/office/officeart/2011/layout/CircleProcess"/>
    <dgm:cxn modelId="{49B59E69-480B-4805-8A92-AB278F6B7EE5}" type="presOf" srcId="{9FB2C07F-E334-4AB0-A70C-BD1163ADBB54}" destId="{7DE27D65-ABB5-406A-B4A3-4A670BC68C67}" srcOrd="0" destOrd="0" presId="urn:microsoft.com/office/officeart/2011/layout/CircleProcess"/>
    <dgm:cxn modelId="{1FA49C56-AE15-4593-85EE-A9E8221DDF70}" srcId="{B44C686F-F9BF-40C1-986E-FEB88200068C}" destId="{CFE7F571-5E2F-491E-9741-07675B1499E5}" srcOrd="0" destOrd="0" parTransId="{BDA84269-3F61-4EB5-84CB-75CFA1CBCE0E}" sibTransId="{20073285-CE61-45D4-9E31-DB8F2B10424C}"/>
    <dgm:cxn modelId="{2768D083-0C4B-480C-9248-7B5556491BE5}" type="presOf" srcId="{6D33456F-FC76-428B-A060-3157305C93D1}" destId="{E59C9905-FAF8-4F04-B2D2-1D899971A7AB}" srcOrd="0" destOrd="0" presId="urn:microsoft.com/office/officeart/2011/layout/CircleProcess"/>
    <dgm:cxn modelId="{7E915785-87B3-4ECC-8778-BDB258656C9A}" type="presOf" srcId="{9905CCF7-AB00-4DD6-9678-2AFEDF0CC8DE}" destId="{9D7188AB-5235-4A79-A959-39048BC59AD5}" srcOrd="0" destOrd="0" presId="urn:microsoft.com/office/officeart/2011/layout/CircleProcess"/>
    <dgm:cxn modelId="{B8607490-60C8-4F8F-A101-E7AE2E9F19E2}" type="presOf" srcId="{9FB2C07F-E334-4AB0-A70C-BD1163ADBB54}" destId="{9C2BA000-895D-48CE-A6A1-BCA421D43C6A}" srcOrd="1" destOrd="0" presId="urn:microsoft.com/office/officeart/2011/layout/CircleProcess"/>
    <dgm:cxn modelId="{46AA8C96-93EC-4C41-8729-ECD0B7EE9146}" type="presOf" srcId="{B44C686F-F9BF-40C1-986E-FEB88200068C}" destId="{0B3FBDAC-AF80-4FEE-B7CA-DB9BB37B1C00}" srcOrd="0" destOrd="0" presId="urn:microsoft.com/office/officeart/2011/layout/CircleProcess"/>
    <dgm:cxn modelId="{ABDB6C98-9FAF-419C-A64E-9022C9633FDF}" srcId="{62397541-B14A-4E37-AA1C-432173B84A8A}" destId="{6D33456F-FC76-428B-A060-3157305C93D1}" srcOrd="0" destOrd="0" parTransId="{531B0904-3917-48C4-A833-932E1FF2A5C1}" sibTransId="{0D848389-7726-4942-8E64-14FDE80CEBF4}"/>
    <dgm:cxn modelId="{C37A749F-41B4-40ED-AAC4-4C8E7169A55C}" type="presOf" srcId="{F3675A57-6E7B-482C-89D8-B3A1EBBE8ECF}" destId="{93434962-8DF9-4558-BEFE-595144B34573}" srcOrd="0" destOrd="0" presId="urn:microsoft.com/office/officeart/2011/layout/CircleProcess"/>
    <dgm:cxn modelId="{F53CDBB9-D680-4F92-8283-2F8CD6294E77}" type="presOf" srcId="{D938A4D6-AFDC-48FB-9A8C-F10441276CEF}" destId="{0171DFDF-F598-4BB9-95DC-53C22FC0C49E}" srcOrd="0" destOrd="0" presId="urn:microsoft.com/office/officeart/2011/layout/CircleProcess"/>
    <dgm:cxn modelId="{20118FBF-E259-4E02-984F-FE398A1D3AF7}" type="presOf" srcId="{62397541-B14A-4E37-AA1C-432173B84A8A}" destId="{ABF99961-F508-4E72-A3EB-07EED1B56EC9}" srcOrd="0" destOrd="0" presId="urn:microsoft.com/office/officeart/2011/layout/CircleProcess"/>
    <dgm:cxn modelId="{5F9513C3-B261-42B2-85B1-E4CD6880A144}" type="presOf" srcId="{FA325580-B84D-47C9-A1E0-FD637FADDAC3}" destId="{5B2C2341-D39A-4B49-A1F2-238A50A82DA3}" srcOrd="0" destOrd="0" presId="urn:microsoft.com/office/officeart/2011/layout/CircleProcess"/>
    <dgm:cxn modelId="{F98AF2C3-1E22-4C26-8D16-E2719F85927B}" srcId="{BDC14072-1DFF-4AB7-8D62-EAB64C2D356A}" destId="{B44C686F-F9BF-40C1-986E-FEB88200068C}" srcOrd="1" destOrd="0" parTransId="{C254BDBB-A0C0-4EAC-AAA4-D671D193E318}" sibTransId="{80431EAA-FC0B-4D7E-B9F8-47BC4A5F8A3F}"/>
    <dgm:cxn modelId="{795AE9CA-635F-46C8-BC69-6C985D391328}" srcId="{9FB2C07F-E334-4AB0-A70C-BD1163ADBB54}" destId="{F48CCBB5-0BE9-440E-9E98-065B1FEC8D39}" srcOrd="0" destOrd="0" parTransId="{BE08ECB4-E721-4ED8-958B-07A7B0CDD0E6}" sibTransId="{E44F22D4-9B54-4AD4-80D8-2FE7DB62760F}"/>
    <dgm:cxn modelId="{F3A77FCE-5092-4941-AB3E-01006A8A1DB1}" srcId="{D938A4D6-AFDC-48FB-9A8C-F10441276CEF}" destId="{F3675A57-6E7B-482C-89D8-B3A1EBBE8ECF}" srcOrd="0" destOrd="0" parTransId="{53337FE4-7C10-43E5-A7A6-E2A7D30509AE}" sibTransId="{76C17DB9-AE26-4735-8A87-82AEA4E1A877}"/>
    <dgm:cxn modelId="{88D1FDE4-13D8-42DE-A89C-B3BAEC243DF7}" srcId="{BDC14072-1DFF-4AB7-8D62-EAB64C2D356A}" destId="{9FB2C07F-E334-4AB0-A70C-BD1163ADBB54}" srcOrd="4" destOrd="0" parTransId="{C0F15E8B-8A7C-4469-9041-C077FD0C01C5}" sibTransId="{B4EAB2F9-CF76-4A4A-A257-0C12B85CA0F6}"/>
    <dgm:cxn modelId="{F26826E7-7731-4876-A016-9A86C29F641B}" srcId="{9905CCF7-AB00-4DD6-9678-2AFEDF0CC8DE}" destId="{FA325580-B84D-47C9-A1E0-FD637FADDAC3}" srcOrd="0" destOrd="0" parTransId="{2299B4D0-A2F5-4394-925D-8C230D64D74C}" sibTransId="{03EC8600-86D3-4B3C-958A-A404B514D63B}"/>
    <dgm:cxn modelId="{A0FC5BF9-18BE-45AE-8D3D-23245C9A1229}" type="presOf" srcId="{62397541-B14A-4E37-AA1C-432173B84A8A}" destId="{26E5D018-6E3F-420A-9E81-E325DB61A388}" srcOrd="1" destOrd="0" presId="urn:microsoft.com/office/officeart/2011/layout/CircleProcess"/>
    <dgm:cxn modelId="{0CE28DFB-50F3-429A-B195-A9FDA0205CE7}" type="presOf" srcId="{CFE7F571-5E2F-491E-9741-07675B1499E5}" destId="{CAC0EAA1-F392-4E3F-BB1D-2CFB6B7998B3}" srcOrd="0" destOrd="0" presId="urn:microsoft.com/office/officeart/2011/layout/CircleProcess"/>
    <dgm:cxn modelId="{F0E4C5FF-1AE5-4B96-B4EE-89A77A42F9C8}" srcId="{BDC14072-1DFF-4AB7-8D62-EAB64C2D356A}" destId="{D938A4D6-AFDC-48FB-9A8C-F10441276CEF}" srcOrd="0" destOrd="0" parTransId="{5E15EE6B-3614-434E-9211-E3E312137A65}" sibTransId="{D4E9F60F-86ED-4305-B4E0-6FA011E66A21}"/>
    <dgm:cxn modelId="{7CA76159-8944-47AE-98BF-B85E519ACD95}" type="presParOf" srcId="{40518067-A7EB-4979-A961-1AFB2056EAA9}" destId="{966B7696-CCA4-4055-AD3C-A41FB86CDD85}" srcOrd="0" destOrd="0" presId="urn:microsoft.com/office/officeart/2011/layout/CircleProcess"/>
    <dgm:cxn modelId="{FAFB9D2A-3976-4276-BFB0-5D2DC331E1EA}" type="presParOf" srcId="{966B7696-CCA4-4055-AD3C-A41FB86CDD85}" destId="{CFD23279-5825-453F-A1F8-CD1C03EAB2F9}" srcOrd="0" destOrd="0" presId="urn:microsoft.com/office/officeart/2011/layout/CircleProcess"/>
    <dgm:cxn modelId="{24C7C7B8-903F-472E-9341-9B3FFD62D9E1}" type="presParOf" srcId="{40518067-A7EB-4979-A961-1AFB2056EAA9}" destId="{16320E38-D59B-41B6-BB2B-2E805E10C9C2}" srcOrd="1" destOrd="0" presId="urn:microsoft.com/office/officeart/2011/layout/CircleProcess"/>
    <dgm:cxn modelId="{67FC2873-E02E-4176-9A9D-7B91FAF0F970}" type="presParOf" srcId="{16320E38-D59B-41B6-BB2B-2E805E10C9C2}" destId="{7DE27D65-ABB5-406A-B4A3-4A670BC68C67}" srcOrd="0" destOrd="0" presId="urn:microsoft.com/office/officeart/2011/layout/CircleProcess"/>
    <dgm:cxn modelId="{2668DC5D-7D5C-44D7-803E-FD950F88A279}" type="presParOf" srcId="{40518067-A7EB-4979-A961-1AFB2056EAA9}" destId="{E73D4F43-77C2-4EA0-AD5B-DCF4536B13F6}" srcOrd="2" destOrd="0" presId="urn:microsoft.com/office/officeart/2011/layout/CircleProcess"/>
    <dgm:cxn modelId="{C11EC73C-3FD0-451C-BFD2-292838F550FA}" type="presParOf" srcId="{40518067-A7EB-4979-A961-1AFB2056EAA9}" destId="{9C2BA000-895D-48CE-A6A1-BCA421D43C6A}" srcOrd="3" destOrd="0" presId="urn:microsoft.com/office/officeart/2011/layout/CircleProcess"/>
    <dgm:cxn modelId="{6EB606F6-2307-4AE2-8D44-E022DEF7CC4D}" type="presParOf" srcId="{40518067-A7EB-4979-A961-1AFB2056EAA9}" destId="{2885D1A6-B7E5-4523-8F7C-1E415433D7BE}" srcOrd="4" destOrd="0" presId="urn:microsoft.com/office/officeart/2011/layout/CircleProcess"/>
    <dgm:cxn modelId="{0D5066E9-AB56-4E7F-BD5A-D9F435F8DC05}" type="presParOf" srcId="{2885D1A6-B7E5-4523-8F7C-1E415433D7BE}" destId="{DCFAFC57-9A82-41FA-8BA1-C5FC3D6B14F9}" srcOrd="0" destOrd="0" presId="urn:microsoft.com/office/officeart/2011/layout/CircleProcess"/>
    <dgm:cxn modelId="{4E6CBEB2-3342-404A-B05B-6C402AB10A89}" type="presParOf" srcId="{40518067-A7EB-4979-A961-1AFB2056EAA9}" destId="{E213EFDB-5BF1-439A-BEB2-AB94558DC306}" srcOrd="5" destOrd="0" presId="urn:microsoft.com/office/officeart/2011/layout/CircleProcess"/>
    <dgm:cxn modelId="{9F86C484-A77D-4695-8E25-217B3C56131D}" type="presParOf" srcId="{E213EFDB-5BF1-439A-BEB2-AB94558DC306}" destId="{9D7188AB-5235-4A79-A959-39048BC59AD5}" srcOrd="0" destOrd="0" presId="urn:microsoft.com/office/officeart/2011/layout/CircleProcess"/>
    <dgm:cxn modelId="{8144F32E-D5D6-4D39-AB12-65AF4FB6CFCC}" type="presParOf" srcId="{40518067-A7EB-4979-A961-1AFB2056EAA9}" destId="{5B2C2341-D39A-4B49-A1F2-238A50A82DA3}" srcOrd="6" destOrd="0" presId="urn:microsoft.com/office/officeart/2011/layout/CircleProcess"/>
    <dgm:cxn modelId="{9A533A59-D1C1-4BC9-A735-2A96DD301671}" type="presParOf" srcId="{40518067-A7EB-4979-A961-1AFB2056EAA9}" destId="{A6840FC9-F550-4A97-9383-5665F41DDB83}" srcOrd="7" destOrd="0" presId="urn:microsoft.com/office/officeart/2011/layout/CircleProcess"/>
    <dgm:cxn modelId="{46755910-2DDD-41E2-9985-F764BF65D24B}" type="presParOf" srcId="{40518067-A7EB-4979-A961-1AFB2056EAA9}" destId="{81F2543D-8D96-41D2-8AFF-A275189E71C4}" srcOrd="8" destOrd="0" presId="urn:microsoft.com/office/officeart/2011/layout/CircleProcess"/>
    <dgm:cxn modelId="{5FACCB59-A55F-44AE-822D-B7D66CFA2F64}" type="presParOf" srcId="{81F2543D-8D96-41D2-8AFF-A275189E71C4}" destId="{E45F1643-015A-4224-A850-66BF76FBC073}" srcOrd="0" destOrd="0" presId="urn:microsoft.com/office/officeart/2011/layout/CircleProcess"/>
    <dgm:cxn modelId="{A4232CF6-B88E-41DE-AC3F-CB5109607205}" type="presParOf" srcId="{40518067-A7EB-4979-A961-1AFB2056EAA9}" destId="{72C06F31-C0B9-46F8-A531-4B27192822C0}" srcOrd="9" destOrd="0" presId="urn:microsoft.com/office/officeart/2011/layout/CircleProcess"/>
    <dgm:cxn modelId="{D5186B38-C946-4F40-A881-47A5FA7E4AF8}" type="presParOf" srcId="{72C06F31-C0B9-46F8-A531-4B27192822C0}" destId="{ABF99961-F508-4E72-A3EB-07EED1B56EC9}" srcOrd="0" destOrd="0" presId="urn:microsoft.com/office/officeart/2011/layout/CircleProcess"/>
    <dgm:cxn modelId="{3AB2092A-8E8C-4E15-BFDE-4CB991D624D0}" type="presParOf" srcId="{40518067-A7EB-4979-A961-1AFB2056EAA9}" destId="{E59C9905-FAF8-4F04-B2D2-1D899971A7AB}" srcOrd="10" destOrd="0" presId="urn:microsoft.com/office/officeart/2011/layout/CircleProcess"/>
    <dgm:cxn modelId="{F0942438-DF4C-41F5-B1AA-4B642AE6CE4A}" type="presParOf" srcId="{40518067-A7EB-4979-A961-1AFB2056EAA9}" destId="{26E5D018-6E3F-420A-9E81-E325DB61A388}" srcOrd="11" destOrd="0" presId="urn:microsoft.com/office/officeart/2011/layout/CircleProcess"/>
    <dgm:cxn modelId="{6B43AABF-5F5A-4410-A439-85DDC9FFDDFA}" type="presParOf" srcId="{40518067-A7EB-4979-A961-1AFB2056EAA9}" destId="{40AD6697-704F-4D6D-90D8-A59E1BB6BD15}" srcOrd="12" destOrd="0" presId="urn:microsoft.com/office/officeart/2011/layout/CircleProcess"/>
    <dgm:cxn modelId="{A2F2CB83-B635-4E72-9F6F-F269CE7F7EB7}" type="presParOf" srcId="{40AD6697-704F-4D6D-90D8-A59E1BB6BD15}" destId="{6DA8DE1D-5E8B-49D1-B5B5-FE9537DFEA70}" srcOrd="0" destOrd="0" presId="urn:microsoft.com/office/officeart/2011/layout/CircleProcess"/>
    <dgm:cxn modelId="{F1BF605F-AD19-4DAD-85B7-95CA3DF385A9}" type="presParOf" srcId="{40518067-A7EB-4979-A961-1AFB2056EAA9}" destId="{0A4B29EA-0585-4CF9-8D9E-0B17517E208D}" srcOrd="13" destOrd="0" presId="urn:microsoft.com/office/officeart/2011/layout/CircleProcess"/>
    <dgm:cxn modelId="{C8A2D7DF-4026-45A2-8DD6-BCD719CCA631}" type="presParOf" srcId="{0A4B29EA-0585-4CF9-8D9E-0B17517E208D}" destId="{0B3FBDAC-AF80-4FEE-B7CA-DB9BB37B1C00}" srcOrd="0" destOrd="0" presId="urn:microsoft.com/office/officeart/2011/layout/CircleProcess"/>
    <dgm:cxn modelId="{FF38601A-0D56-4EBC-A5B8-507D2E0238FE}" type="presParOf" srcId="{40518067-A7EB-4979-A961-1AFB2056EAA9}" destId="{CAC0EAA1-F392-4E3F-BB1D-2CFB6B7998B3}" srcOrd="14" destOrd="0" presId="urn:microsoft.com/office/officeart/2011/layout/CircleProcess"/>
    <dgm:cxn modelId="{4A9DBABF-2F43-40A9-99E9-F54C46E13C56}" type="presParOf" srcId="{40518067-A7EB-4979-A961-1AFB2056EAA9}" destId="{E584F8E4-FA04-4F31-87AB-ADCB082738E6}" srcOrd="15" destOrd="0" presId="urn:microsoft.com/office/officeart/2011/layout/CircleProcess"/>
    <dgm:cxn modelId="{224286AF-4686-4690-8A90-94D13FEBA113}" type="presParOf" srcId="{40518067-A7EB-4979-A961-1AFB2056EAA9}" destId="{6F22EB21-60F6-45DF-A040-6C60AB4498E3}" srcOrd="16" destOrd="0" presId="urn:microsoft.com/office/officeart/2011/layout/CircleProcess"/>
    <dgm:cxn modelId="{D53803C4-75FD-4814-828E-248A4C574DA1}" type="presParOf" srcId="{6F22EB21-60F6-45DF-A040-6C60AB4498E3}" destId="{3DE0B18D-4531-4534-B7A3-CC842FD021D9}" srcOrd="0" destOrd="0" presId="urn:microsoft.com/office/officeart/2011/layout/CircleProcess"/>
    <dgm:cxn modelId="{910DD748-D54E-4A64-B8EE-C98AAB63FB5F}" type="presParOf" srcId="{40518067-A7EB-4979-A961-1AFB2056EAA9}" destId="{E0863A6E-E988-410E-A27E-B83588FB2F21}" srcOrd="17" destOrd="0" presId="urn:microsoft.com/office/officeart/2011/layout/CircleProcess"/>
    <dgm:cxn modelId="{92BE0E05-803F-4AFC-9A4B-D4887BEF03AA}" type="presParOf" srcId="{E0863A6E-E988-410E-A27E-B83588FB2F21}" destId="{0171DFDF-F598-4BB9-95DC-53C22FC0C49E}" srcOrd="0" destOrd="0" presId="urn:microsoft.com/office/officeart/2011/layout/CircleProcess"/>
    <dgm:cxn modelId="{0DA8392A-4CB0-4589-A62A-F035AF45CB76}" type="presParOf" srcId="{40518067-A7EB-4979-A961-1AFB2056EAA9}" destId="{93434962-8DF9-4558-BEFE-595144B34573}" srcOrd="18" destOrd="0" presId="urn:microsoft.com/office/officeart/2011/layout/CircleProcess"/>
    <dgm:cxn modelId="{D1040C94-45F0-44F8-A98D-6299A974C5AF}" type="presParOf" srcId="{40518067-A7EB-4979-A961-1AFB2056EAA9}" destId="{BA13231B-E5DB-4311-827E-B196A4688308}" srcOrd="1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14072-1DFF-4AB7-8D62-EAB64C2D356A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8A4D6-AFDC-48FB-9A8C-F10441276CEF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  <a:latin typeface="Cabin" panose="00000500000000000000" pitchFamily="2" charset="0"/>
            </a:rPr>
            <a:t>72%</a:t>
          </a:r>
        </a:p>
      </dgm:t>
    </dgm:pt>
    <dgm:pt modelId="{5E15EE6B-3614-434E-9211-E3E312137A65}" type="parTrans" cxnId="{F0E4C5FF-1AE5-4B96-B4EE-89A77A42F9C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D4E9F60F-86ED-4305-B4E0-6FA011E66A21}" type="sibTrans" cxnId="{F0E4C5FF-1AE5-4B96-B4EE-89A77A42F9C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B44C686F-F9BF-40C1-986E-FEB88200068C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gm:t>
    </dgm:pt>
    <dgm:pt modelId="{C254BDBB-A0C0-4EAC-AAA4-D671D193E318}" type="parTrans" cxnId="{F98AF2C3-1E22-4C26-8D16-E2719F85927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80431EAA-FC0B-4D7E-B9F8-47BC4A5F8A3F}" type="sibTrans" cxnId="{F98AF2C3-1E22-4C26-8D16-E2719F85927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62397541-B14A-4E37-AA1C-432173B84A8A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gm:t>
    </dgm:pt>
    <dgm:pt modelId="{683D2D2D-11CF-4D49-B691-295A26CF9E99}" type="parTrans" cxnId="{46E36A32-C544-4D14-91B6-2F4F3A601FE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757D9D0B-9406-4CBD-9924-E2B5EA3E5D36}" type="sibTrans" cxnId="{46E36A32-C544-4D14-91B6-2F4F3A601FE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F3675A57-6E7B-482C-89D8-B3A1EBBE8ECF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September 2022</a:t>
          </a:r>
        </a:p>
      </dgm:t>
    </dgm:pt>
    <dgm:pt modelId="{53337FE4-7C10-43E5-A7A6-E2A7D30509AE}" type="parTrans" cxnId="{F3A77FCE-5092-4941-AB3E-01006A8A1DB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76C17DB9-AE26-4735-8A87-82AEA4E1A877}" type="sibTrans" cxnId="{F3A77FCE-5092-4941-AB3E-01006A8A1DB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CFE7F571-5E2F-491E-9741-07675B1499E5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August 2023</a:t>
          </a:r>
        </a:p>
      </dgm:t>
    </dgm:pt>
    <dgm:pt modelId="{BDA84269-3F61-4EB5-84CB-75CFA1CBCE0E}" type="parTrans" cxnId="{1FA49C56-AE15-4593-85EE-A9E8221DDF7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20073285-CE61-45D4-9E31-DB8F2B10424C}" type="sibTrans" cxnId="{1FA49C56-AE15-4593-85EE-A9E8221DDF7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6D33456F-FC76-428B-A060-3157305C93D1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December 2023</a:t>
          </a:r>
        </a:p>
      </dgm:t>
    </dgm:pt>
    <dgm:pt modelId="{531B0904-3917-48C4-A833-932E1FF2A5C1}" type="parTrans" cxnId="{ABDB6C98-9FAF-419C-A64E-9022C9633FDF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0D848389-7726-4942-8E64-14FDE80CEBF4}" type="sibTrans" cxnId="{ABDB6C98-9FAF-419C-A64E-9022C9633FDF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9905CCF7-AB00-4DD6-9678-2AFEDF0CC8D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856"/>
          </a:solidFill>
        </a:ln>
      </dgm:spPr>
      <dgm:t>
        <a:bodyPr/>
        <a:lstStyle/>
        <a:p>
          <a:r>
            <a:rPr lang="en-US" sz="2000" b="0" dirty="0">
              <a:solidFill>
                <a:srgbClr val="000000"/>
              </a:solidFill>
              <a:latin typeface="Cabin" panose="00000500000000000000" pitchFamily="2" charset="0"/>
            </a:rPr>
            <a:t>74%</a:t>
          </a:r>
        </a:p>
      </dgm:t>
    </dgm:pt>
    <dgm:pt modelId="{0F14F0D5-EF3D-40C9-9532-40164BE81A80}" type="parTrans" cxnId="{391FAA36-047A-492E-8EA1-ABFCBCFEDB42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AB610D8E-A48C-4484-8DD6-82A2BF3FD1C7}" type="sibTrans" cxnId="{391FAA36-047A-492E-8EA1-ABFCBCFEDB42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FA325580-B84D-47C9-A1E0-FD637FADDAC3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April 2024</a:t>
          </a:r>
        </a:p>
      </dgm:t>
    </dgm:pt>
    <dgm:pt modelId="{2299B4D0-A2F5-4394-925D-8C230D64D74C}" type="parTrans" cxnId="{F26826E7-7731-4876-A016-9A86C29F641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03EC8600-86D3-4B3C-958A-A404B514D63B}" type="sibTrans" cxnId="{F26826E7-7731-4876-A016-9A86C29F641B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A43D102F-1315-44F6-9B17-4590B39B767E}">
      <dgm:prSet phldrT="[Text]" custT="1"/>
      <dgm:spPr>
        <a:solidFill>
          <a:srgbClr val="92D05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000" b="1" dirty="0">
              <a:solidFill>
                <a:srgbClr val="000000"/>
              </a:solidFill>
              <a:latin typeface="Cabin" panose="00000500000000000000" pitchFamily="2" charset="0"/>
            </a:rPr>
            <a:t>75%</a:t>
          </a:r>
        </a:p>
      </dgm:t>
    </dgm:pt>
    <dgm:pt modelId="{65428EA8-207C-4009-9FDC-384130D96214}" type="parTrans" cxnId="{1E7E90FA-AECF-4EBE-9067-6D2FCBB2F98A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823490B8-D337-4FF5-A77D-2BDC5F18C4AE}" type="sibTrans" cxnId="{1E7E90FA-AECF-4EBE-9067-6D2FCBB2F98A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815432B5-25DA-49F4-9178-D4AA7E26DD35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bin" panose="00000500000000000000" pitchFamily="2" charset="0"/>
            </a:rPr>
            <a:t>September 2024</a:t>
          </a:r>
        </a:p>
      </dgm:t>
    </dgm:pt>
    <dgm:pt modelId="{B55B5DD8-4C17-42A1-A9E3-337F633753D8}" type="parTrans" cxnId="{D26D0334-DBAC-45DF-846D-0BEDF3EB7D3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CBC0D6A0-4AF1-4488-B539-1E48CF15506B}" type="sibTrans" cxnId="{D26D0334-DBAC-45DF-846D-0BEDF3EB7D3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Cabin" panose="00000500000000000000" pitchFamily="2" charset="0"/>
          </a:endParaRPr>
        </a:p>
      </dgm:t>
    </dgm:pt>
    <dgm:pt modelId="{40518067-A7EB-4979-A961-1AFB2056EAA9}" type="pres">
      <dgm:prSet presAssocID="{BDC14072-1DFF-4AB7-8D62-EAB64C2D356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680C3CB-1A06-46E3-89FC-699F274EA90C}" type="pres">
      <dgm:prSet presAssocID="{A43D102F-1315-44F6-9B17-4590B39B767E}" presName="Accent5" presStyleCnt="0"/>
      <dgm:spPr/>
    </dgm:pt>
    <dgm:pt modelId="{68D8F84E-673B-48DC-87DD-377D17E9370C}" type="pres">
      <dgm:prSet presAssocID="{A43D102F-1315-44F6-9B17-4590B39B767E}" presName="Accent" presStyleLbl="node1" presStyleIdx="0" presStyleCnt="5"/>
      <dgm:spPr/>
    </dgm:pt>
    <dgm:pt modelId="{5B8E6246-4D91-4726-AA00-C3C6D613CAF7}" type="pres">
      <dgm:prSet presAssocID="{A43D102F-1315-44F6-9B17-4590B39B767E}" presName="ParentBackground5" presStyleCnt="0"/>
      <dgm:spPr/>
    </dgm:pt>
    <dgm:pt modelId="{EBE8C010-EF63-40EB-955F-722050E9967C}" type="pres">
      <dgm:prSet presAssocID="{A43D102F-1315-44F6-9B17-4590B39B767E}" presName="ParentBackground" presStyleLbl="fgAcc1" presStyleIdx="0" presStyleCnt="5"/>
      <dgm:spPr/>
    </dgm:pt>
    <dgm:pt modelId="{3E0E2684-F078-43DE-BE23-90C825F06131}" type="pres">
      <dgm:prSet presAssocID="{A43D102F-1315-44F6-9B17-4590B39B767E}" presName="Child5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4733F91-4A73-400B-945C-7E80C28A41E7}" type="pres">
      <dgm:prSet presAssocID="{A43D102F-1315-44F6-9B17-4590B39B767E}" presName="Parent5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885D1A6-B7E5-4523-8F7C-1E415433D7BE}" type="pres">
      <dgm:prSet presAssocID="{9905CCF7-AB00-4DD6-9678-2AFEDF0CC8DE}" presName="Accent4" presStyleCnt="0"/>
      <dgm:spPr/>
    </dgm:pt>
    <dgm:pt modelId="{DCFAFC57-9A82-41FA-8BA1-C5FC3D6B14F9}" type="pres">
      <dgm:prSet presAssocID="{9905CCF7-AB00-4DD6-9678-2AFEDF0CC8DE}" presName="Accent" presStyleLbl="node1" presStyleIdx="1" presStyleCnt="5"/>
      <dgm:spPr>
        <a:solidFill>
          <a:schemeClr val="accent1"/>
        </a:solidFill>
      </dgm:spPr>
    </dgm:pt>
    <dgm:pt modelId="{E213EFDB-5BF1-439A-BEB2-AB94558DC306}" type="pres">
      <dgm:prSet presAssocID="{9905CCF7-AB00-4DD6-9678-2AFEDF0CC8DE}" presName="ParentBackground4" presStyleCnt="0"/>
      <dgm:spPr/>
    </dgm:pt>
    <dgm:pt modelId="{9D7188AB-5235-4A79-A959-39048BC59AD5}" type="pres">
      <dgm:prSet presAssocID="{9905CCF7-AB00-4DD6-9678-2AFEDF0CC8DE}" presName="ParentBackground" presStyleLbl="fgAcc1" presStyleIdx="1" presStyleCnt="5"/>
      <dgm:spPr/>
    </dgm:pt>
    <dgm:pt modelId="{5B2C2341-D39A-4B49-A1F2-238A50A82DA3}" type="pres">
      <dgm:prSet presAssocID="{9905CCF7-AB00-4DD6-9678-2AFEDF0CC8DE}" presName="Child4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6840FC9-F550-4A97-9383-5665F41DDB83}" type="pres">
      <dgm:prSet presAssocID="{9905CCF7-AB00-4DD6-9678-2AFEDF0CC8DE}" presName="Parent4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81F2543D-8D96-41D2-8AFF-A275189E71C4}" type="pres">
      <dgm:prSet presAssocID="{62397541-B14A-4E37-AA1C-432173B84A8A}" presName="Accent3" presStyleCnt="0"/>
      <dgm:spPr/>
    </dgm:pt>
    <dgm:pt modelId="{E45F1643-015A-4224-A850-66BF76FBC073}" type="pres">
      <dgm:prSet presAssocID="{62397541-B14A-4E37-AA1C-432173B84A8A}" presName="Accent" presStyleLbl="node1" presStyleIdx="2" presStyleCnt="5"/>
      <dgm:spPr/>
    </dgm:pt>
    <dgm:pt modelId="{72C06F31-C0B9-46F8-A531-4B27192822C0}" type="pres">
      <dgm:prSet presAssocID="{62397541-B14A-4E37-AA1C-432173B84A8A}" presName="ParentBackground3" presStyleCnt="0"/>
      <dgm:spPr/>
    </dgm:pt>
    <dgm:pt modelId="{ABF99961-F508-4E72-A3EB-07EED1B56EC9}" type="pres">
      <dgm:prSet presAssocID="{62397541-B14A-4E37-AA1C-432173B84A8A}" presName="ParentBackground" presStyleLbl="fgAcc1" presStyleIdx="2" presStyleCnt="5"/>
      <dgm:spPr/>
    </dgm:pt>
    <dgm:pt modelId="{E59C9905-FAF8-4F04-B2D2-1D899971A7AB}" type="pres">
      <dgm:prSet presAssocID="{62397541-B14A-4E37-AA1C-432173B84A8A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6E5D018-6E3F-420A-9E81-E325DB61A388}" type="pres">
      <dgm:prSet presAssocID="{62397541-B14A-4E37-AA1C-432173B84A8A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40AD6697-704F-4D6D-90D8-A59E1BB6BD15}" type="pres">
      <dgm:prSet presAssocID="{B44C686F-F9BF-40C1-986E-FEB88200068C}" presName="Accent2" presStyleCnt="0"/>
      <dgm:spPr/>
    </dgm:pt>
    <dgm:pt modelId="{6DA8DE1D-5E8B-49D1-B5B5-FE9537DFEA70}" type="pres">
      <dgm:prSet presAssocID="{B44C686F-F9BF-40C1-986E-FEB88200068C}" presName="Accent" presStyleLbl="node1" presStyleIdx="3" presStyleCnt="5"/>
      <dgm:spPr/>
    </dgm:pt>
    <dgm:pt modelId="{0A4B29EA-0585-4CF9-8D9E-0B17517E208D}" type="pres">
      <dgm:prSet presAssocID="{B44C686F-F9BF-40C1-986E-FEB88200068C}" presName="ParentBackground2" presStyleCnt="0"/>
      <dgm:spPr/>
    </dgm:pt>
    <dgm:pt modelId="{0B3FBDAC-AF80-4FEE-B7CA-DB9BB37B1C00}" type="pres">
      <dgm:prSet presAssocID="{B44C686F-F9BF-40C1-986E-FEB88200068C}" presName="ParentBackground" presStyleLbl="fgAcc1" presStyleIdx="3" presStyleCnt="5"/>
      <dgm:spPr/>
    </dgm:pt>
    <dgm:pt modelId="{CAC0EAA1-F392-4E3F-BB1D-2CFB6B7998B3}" type="pres">
      <dgm:prSet presAssocID="{B44C686F-F9BF-40C1-986E-FEB88200068C}" presName="Child2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584F8E4-FA04-4F31-87AB-ADCB082738E6}" type="pres">
      <dgm:prSet presAssocID="{B44C686F-F9BF-40C1-986E-FEB88200068C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F22EB21-60F6-45DF-A040-6C60AB4498E3}" type="pres">
      <dgm:prSet presAssocID="{D938A4D6-AFDC-48FB-9A8C-F10441276CEF}" presName="Accent1" presStyleCnt="0"/>
      <dgm:spPr/>
    </dgm:pt>
    <dgm:pt modelId="{3DE0B18D-4531-4534-B7A3-CC842FD021D9}" type="pres">
      <dgm:prSet presAssocID="{D938A4D6-AFDC-48FB-9A8C-F10441276CEF}" presName="Accent" presStyleLbl="node1" presStyleIdx="4" presStyleCnt="5"/>
      <dgm:spPr/>
    </dgm:pt>
    <dgm:pt modelId="{E0863A6E-E988-410E-A27E-B83588FB2F21}" type="pres">
      <dgm:prSet presAssocID="{D938A4D6-AFDC-48FB-9A8C-F10441276CEF}" presName="ParentBackground1" presStyleCnt="0"/>
      <dgm:spPr/>
    </dgm:pt>
    <dgm:pt modelId="{0171DFDF-F598-4BB9-95DC-53C22FC0C49E}" type="pres">
      <dgm:prSet presAssocID="{D938A4D6-AFDC-48FB-9A8C-F10441276CEF}" presName="ParentBackground" presStyleLbl="fgAcc1" presStyleIdx="4" presStyleCnt="5"/>
      <dgm:spPr/>
    </dgm:pt>
    <dgm:pt modelId="{93434962-8DF9-4558-BEFE-595144B34573}" type="pres">
      <dgm:prSet presAssocID="{D938A4D6-AFDC-48FB-9A8C-F10441276CEF}" presName="Child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A13231B-E5DB-4311-827E-B196A4688308}" type="pres">
      <dgm:prSet presAssocID="{D938A4D6-AFDC-48FB-9A8C-F10441276CEF}" presName="Parent1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6769AE01-801E-47F1-AD7E-9B2B18B42F7D}" type="presOf" srcId="{A43D102F-1315-44F6-9B17-4590B39B767E}" destId="{EBE8C010-EF63-40EB-955F-722050E9967C}" srcOrd="0" destOrd="0" presId="urn:microsoft.com/office/officeart/2011/layout/CircleProcess"/>
    <dgm:cxn modelId="{B6976D22-0CAF-4160-A85F-ECA21F946248}" type="presOf" srcId="{B44C686F-F9BF-40C1-986E-FEB88200068C}" destId="{E584F8E4-FA04-4F31-87AB-ADCB082738E6}" srcOrd="1" destOrd="0" presId="urn:microsoft.com/office/officeart/2011/layout/CircleProcess"/>
    <dgm:cxn modelId="{46E36A32-C544-4D14-91B6-2F4F3A601FEB}" srcId="{BDC14072-1DFF-4AB7-8D62-EAB64C2D356A}" destId="{62397541-B14A-4E37-AA1C-432173B84A8A}" srcOrd="2" destOrd="0" parTransId="{683D2D2D-11CF-4D49-B691-295A26CF9E99}" sibTransId="{757D9D0B-9406-4CBD-9924-E2B5EA3E5D36}"/>
    <dgm:cxn modelId="{D26D0334-DBAC-45DF-846D-0BEDF3EB7D31}" srcId="{A43D102F-1315-44F6-9B17-4590B39B767E}" destId="{815432B5-25DA-49F4-9178-D4AA7E26DD35}" srcOrd="0" destOrd="0" parTransId="{B55B5DD8-4C17-42A1-A9E3-337F633753D8}" sibTransId="{CBC0D6A0-4AF1-4488-B539-1E48CF15506B}"/>
    <dgm:cxn modelId="{1CFBEC35-28E3-474B-A64C-09101223AC7E}" type="presOf" srcId="{9905CCF7-AB00-4DD6-9678-2AFEDF0CC8DE}" destId="{A6840FC9-F550-4A97-9383-5665F41DDB83}" srcOrd="1" destOrd="0" presId="urn:microsoft.com/office/officeart/2011/layout/CircleProcess"/>
    <dgm:cxn modelId="{391FAA36-047A-492E-8EA1-ABFCBCFEDB42}" srcId="{BDC14072-1DFF-4AB7-8D62-EAB64C2D356A}" destId="{9905CCF7-AB00-4DD6-9678-2AFEDF0CC8DE}" srcOrd="3" destOrd="0" parTransId="{0F14F0D5-EF3D-40C9-9532-40164BE81A80}" sibTransId="{AB610D8E-A48C-4484-8DD6-82A2BF3FD1C7}"/>
    <dgm:cxn modelId="{DAAEFE5C-8C24-4F6A-B9B4-78FF0D43B2C2}" type="presOf" srcId="{BDC14072-1DFF-4AB7-8D62-EAB64C2D356A}" destId="{40518067-A7EB-4979-A961-1AFB2056EAA9}" srcOrd="0" destOrd="0" presId="urn:microsoft.com/office/officeart/2011/layout/CircleProcess"/>
    <dgm:cxn modelId="{DEAFD946-FDF9-42E6-9223-764F5FA149F1}" type="presOf" srcId="{D938A4D6-AFDC-48FB-9A8C-F10441276CEF}" destId="{BA13231B-E5DB-4311-827E-B196A4688308}" srcOrd="1" destOrd="0" presId="urn:microsoft.com/office/officeart/2011/layout/CircleProcess"/>
    <dgm:cxn modelId="{1FA49C56-AE15-4593-85EE-A9E8221DDF70}" srcId="{B44C686F-F9BF-40C1-986E-FEB88200068C}" destId="{CFE7F571-5E2F-491E-9741-07675B1499E5}" srcOrd="0" destOrd="0" parTransId="{BDA84269-3F61-4EB5-84CB-75CFA1CBCE0E}" sibTransId="{20073285-CE61-45D4-9E31-DB8F2B10424C}"/>
    <dgm:cxn modelId="{99E33C81-EA11-472A-98B5-A23DAFB034E7}" type="presOf" srcId="{A43D102F-1315-44F6-9B17-4590B39B767E}" destId="{24733F91-4A73-400B-945C-7E80C28A41E7}" srcOrd="1" destOrd="0" presId="urn:microsoft.com/office/officeart/2011/layout/CircleProcess"/>
    <dgm:cxn modelId="{2768D083-0C4B-480C-9248-7B5556491BE5}" type="presOf" srcId="{6D33456F-FC76-428B-A060-3157305C93D1}" destId="{E59C9905-FAF8-4F04-B2D2-1D899971A7AB}" srcOrd="0" destOrd="0" presId="urn:microsoft.com/office/officeart/2011/layout/CircleProcess"/>
    <dgm:cxn modelId="{7E915785-87B3-4ECC-8778-BDB258656C9A}" type="presOf" srcId="{9905CCF7-AB00-4DD6-9678-2AFEDF0CC8DE}" destId="{9D7188AB-5235-4A79-A959-39048BC59AD5}" srcOrd="0" destOrd="0" presId="urn:microsoft.com/office/officeart/2011/layout/CircleProcess"/>
    <dgm:cxn modelId="{AE245A8A-3B58-4C4E-8AE3-B4A9C3DD614D}" type="presOf" srcId="{815432B5-25DA-49F4-9178-D4AA7E26DD35}" destId="{3E0E2684-F078-43DE-BE23-90C825F06131}" srcOrd="0" destOrd="0" presId="urn:microsoft.com/office/officeart/2011/layout/CircleProcess"/>
    <dgm:cxn modelId="{46AA8C96-93EC-4C41-8729-ECD0B7EE9146}" type="presOf" srcId="{B44C686F-F9BF-40C1-986E-FEB88200068C}" destId="{0B3FBDAC-AF80-4FEE-B7CA-DB9BB37B1C00}" srcOrd="0" destOrd="0" presId="urn:microsoft.com/office/officeart/2011/layout/CircleProcess"/>
    <dgm:cxn modelId="{ABDB6C98-9FAF-419C-A64E-9022C9633FDF}" srcId="{62397541-B14A-4E37-AA1C-432173B84A8A}" destId="{6D33456F-FC76-428B-A060-3157305C93D1}" srcOrd="0" destOrd="0" parTransId="{531B0904-3917-48C4-A833-932E1FF2A5C1}" sibTransId="{0D848389-7726-4942-8E64-14FDE80CEBF4}"/>
    <dgm:cxn modelId="{C37A749F-41B4-40ED-AAC4-4C8E7169A55C}" type="presOf" srcId="{F3675A57-6E7B-482C-89D8-B3A1EBBE8ECF}" destId="{93434962-8DF9-4558-BEFE-595144B34573}" srcOrd="0" destOrd="0" presId="urn:microsoft.com/office/officeart/2011/layout/CircleProcess"/>
    <dgm:cxn modelId="{F53CDBB9-D680-4F92-8283-2F8CD6294E77}" type="presOf" srcId="{D938A4D6-AFDC-48FB-9A8C-F10441276CEF}" destId="{0171DFDF-F598-4BB9-95DC-53C22FC0C49E}" srcOrd="0" destOrd="0" presId="urn:microsoft.com/office/officeart/2011/layout/CircleProcess"/>
    <dgm:cxn modelId="{20118FBF-E259-4E02-984F-FE398A1D3AF7}" type="presOf" srcId="{62397541-B14A-4E37-AA1C-432173B84A8A}" destId="{ABF99961-F508-4E72-A3EB-07EED1B56EC9}" srcOrd="0" destOrd="0" presId="urn:microsoft.com/office/officeart/2011/layout/CircleProcess"/>
    <dgm:cxn modelId="{5F9513C3-B261-42B2-85B1-E4CD6880A144}" type="presOf" srcId="{FA325580-B84D-47C9-A1E0-FD637FADDAC3}" destId="{5B2C2341-D39A-4B49-A1F2-238A50A82DA3}" srcOrd="0" destOrd="0" presId="urn:microsoft.com/office/officeart/2011/layout/CircleProcess"/>
    <dgm:cxn modelId="{F98AF2C3-1E22-4C26-8D16-E2719F85927B}" srcId="{BDC14072-1DFF-4AB7-8D62-EAB64C2D356A}" destId="{B44C686F-F9BF-40C1-986E-FEB88200068C}" srcOrd="1" destOrd="0" parTransId="{C254BDBB-A0C0-4EAC-AAA4-D671D193E318}" sibTransId="{80431EAA-FC0B-4D7E-B9F8-47BC4A5F8A3F}"/>
    <dgm:cxn modelId="{F3A77FCE-5092-4941-AB3E-01006A8A1DB1}" srcId="{D938A4D6-AFDC-48FB-9A8C-F10441276CEF}" destId="{F3675A57-6E7B-482C-89D8-B3A1EBBE8ECF}" srcOrd="0" destOrd="0" parTransId="{53337FE4-7C10-43E5-A7A6-E2A7D30509AE}" sibTransId="{76C17DB9-AE26-4735-8A87-82AEA4E1A877}"/>
    <dgm:cxn modelId="{F26826E7-7731-4876-A016-9A86C29F641B}" srcId="{9905CCF7-AB00-4DD6-9678-2AFEDF0CC8DE}" destId="{FA325580-B84D-47C9-A1E0-FD637FADDAC3}" srcOrd="0" destOrd="0" parTransId="{2299B4D0-A2F5-4394-925D-8C230D64D74C}" sibTransId="{03EC8600-86D3-4B3C-958A-A404B514D63B}"/>
    <dgm:cxn modelId="{A0FC5BF9-18BE-45AE-8D3D-23245C9A1229}" type="presOf" srcId="{62397541-B14A-4E37-AA1C-432173B84A8A}" destId="{26E5D018-6E3F-420A-9E81-E325DB61A388}" srcOrd="1" destOrd="0" presId="urn:microsoft.com/office/officeart/2011/layout/CircleProcess"/>
    <dgm:cxn modelId="{1E7E90FA-AECF-4EBE-9067-6D2FCBB2F98A}" srcId="{BDC14072-1DFF-4AB7-8D62-EAB64C2D356A}" destId="{A43D102F-1315-44F6-9B17-4590B39B767E}" srcOrd="4" destOrd="0" parTransId="{65428EA8-207C-4009-9FDC-384130D96214}" sibTransId="{823490B8-D337-4FF5-A77D-2BDC5F18C4AE}"/>
    <dgm:cxn modelId="{0CE28DFB-50F3-429A-B195-A9FDA0205CE7}" type="presOf" srcId="{CFE7F571-5E2F-491E-9741-07675B1499E5}" destId="{CAC0EAA1-F392-4E3F-BB1D-2CFB6B7998B3}" srcOrd="0" destOrd="0" presId="urn:microsoft.com/office/officeart/2011/layout/CircleProcess"/>
    <dgm:cxn modelId="{F0E4C5FF-1AE5-4B96-B4EE-89A77A42F9C8}" srcId="{BDC14072-1DFF-4AB7-8D62-EAB64C2D356A}" destId="{D938A4D6-AFDC-48FB-9A8C-F10441276CEF}" srcOrd="0" destOrd="0" parTransId="{5E15EE6B-3614-434E-9211-E3E312137A65}" sibTransId="{D4E9F60F-86ED-4305-B4E0-6FA011E66A21}"/>
    <dgm:cxn modelId="{4810B020-813A-448D-A2D8-9253BC3D7AC9}" type="presParOf" srcId="{40518067-A7EB-4979-A961-1AFB2056EAA9}" destId="{E680C3CB-1A06-46E3-89FC-699F274EA90C}" srcOrd="0" destOrd="0" presId="urn:microsoft.com/office/officeart/2011/layout/CircleProcess"/>
    <dgm:cxn modelId="{18F417CA-2E04-4EA5-86EF-09E7AAA5A697}" type="presParOf" srcId="{E680C3CB-1A06-46E3-89FC-699F274EA90C}" destId="{68D8F84E-673B-48DC-87DD-377D17E9370C}" srcOrd="0" destOrd="0" presId="urn:microsoft.com/office/officeart/2011/layout/CircleProcess"/>
    <dgm:cxn modelId="{F1E20F39-FA46-4BCE-960E-A594F969B5A2}" type="presParOf" srcId="{40518067-A7EB-4979-A961-1AFB2056EAA9}" destId="{5B8E6246-4D91-4726-AA00-C3C6D613CAF7}" srcOrd="1" destOrd="0" presId="urn:microsoft.com/office/officeart/2011/layout/CircleProcess"/>
    <dgm:cxn modelId="{3328FF6E-ACCE-48FB-9BC9-B801644AF49E}" type="presParOf" srcId="{5B8E6246-4D91-4726-AA00-C3C6D613CAF7}" destId="{EBE8C010-EF63-40EB-955F-722050E9967C}" srcOrd="0" destOrd="0" presId="urn:microsoft.com/office/officeart/2011/layout/CircleProcess"/>
    <dgm:cxn modelId="{FC61DD9B-69B7-4EDA-AF8F-21EDDD72656B}" type="presParOf" srcId="{40518067-A7EB-4979-A961-1AFB2056EAA9}" destId="{3E0E2684-F078-43DE-BE23-90C825F06131}" srcOrd="2" destOrd="0" presId="urn:microsoft.com/office/officeart/2011/layout/CircleProcess"/>
    <dgm:cxn modelId="{D3208D5D-8DC9-4F28-BBAF-2FA6F5771BD1}" type="presParOf" srcId="{40518067-A7EB-4979-A961-1AFB2056EAA9}" destId="{24733F91-4A73-400B-945C-7E80C28A41E7}" srcOrd="3" destOrd="0" presId="urn:microsoft.com/office/officeart/2011/layout/CircleProcess"/>
    <dgm:cxn modelId="{6EB606F6-2307-4AE2-8D44-E022DEF7CC4D}" type="presParOf" srcId="{40518067-A7EB-4979-A961-1AFB2056EAA9}" destId="{2885D1A6-B7E5-4523-8F7C-1E415433D7BE}" srcOrd="4" destOrd="0" presId="urn:microsoft.com/office/officeart/2011/layout/CircleProcess"/>
    <dgm:cxn modelId="{0D5066E9-AB56-4E7F-BD5A-D9F435F8DC05}" type="presParOf" srcId="{2885D1A6-B7E5-4523-8F7C-1E415433D7BE}" destId="{DCFAFC57-9A82-41FA-8BA1-C5FC3D6B14F9}" srcOrd="0" destOrd="0" presId="urn:microsoft.com/office/officeart/2011/layout/CircleProcess"/>
    <dgm:cxn modelId="{4E6CBEB2-3342-404A-B05B-6C402AB10A89}" type="presParOf" srcId="{40518067-A7EB-4979-A961-1AFB2056EAA9}" destId="{E213EFDB-5BF1-439A-BEB2-AB94558DC306}" srcOrd="5" destOrd="0" presId="urn:microsoft.com/office/officeart/2011/layout/CircleProcess"/>
    <dgm:cxn modelId="{9F86C484-A77D-4695-8E25-217B3C56131D}" type="presParOf" srcId="{E213EFDB-5BF1-439A-BEB2-AB94558DC306}" destId="{9D7188AB-5235-4A79-A959-39048BC59AD5}" srcOrd="0" destOrd="0" presId="urn:microsoft.com/office/officeart/2011/layout/CircleProcess"/>
    <dgm:cxn modelId="{8144F32E-D5D6-4D39-AB12-65AF4FB6CFCC}" type="presParOf" srcId="{40518067-A7EB-4979-A961-1AFB2056EAA9}" destId="{5B2C2341-D39A-4B49-A1F2-238A50A82DA3}" srcOrd="6" destOrd="0" presId="urn:microsoft.com/office/officeart/2011/layout/CircleProcess"/>
    <dgm:cxn modelId="{9A533A59-D1C1-4BC9-A735-2A96DD301671}" type="presParOf" srcId="{40518067-A7EB-4979-A961-1AFB2056EAA9}" destId="{A6840FC9-F550-4A97-9383-5665F41DDB83}" srcOrd="7" destOrd="0" presId="urn:microsoft.com/office/officeart/2011/layout/CircleProcess"/>
    <dgm:cxn modelId="{46755910-2DDD-41E2-9985-F764BF65D24B}" type="presParOf" srcId="{40518067-A7EB-4979-A961-1AFB2056EAA9}" destId="{81F2543D-8D96-41D2-8AFF-A275189E71C4}" srcOrd="8" destOrd="0" presId="urn:microsoft.com/office/officeart/2011/layout/CircleProcess"/>
    <dgm:cxn modelId="{5FACCB59-A55F-44AE-822D-B7D66CFA2F64}" type="presParOf" srcId="{81F2543D-8D96-41D2-8AFF-A275189E71C4}" destId="{E45F1643-015A-4224-A850-66BF76FBC073}" srcOrd="0" destOrd="0" presId="urn:microsoft.com/office/officeart/2011/layout/CircleProcess"/>
    <dgm:cxn modelId="{A4232CF6-B88E-41DE-AC3F-CB5109607205}" type="presParOf" srcId="{40518067-A7EB-4979-A961-1AFB2056EAA9}" destId="{72C06F31-C0B9-46F8-A531-4B27192822C0}" srcOrd="9" destOrd="0" presId="urn:microsoft.com/office/officeart/2011/layout/CircleProcess"/>
    <dgm:cxn modelId="{D5186B38-C946-4F40-A881-47A5FA7E4AF8}" type="presParOf" srcId="{72C06F31-C0B9-46F8-A531-4B27192822C0}" destId="{ABF99961-F508-4E72-A3EB-07EED1B56EC9}" srcOrd="0" destOrd="0" presId="urn:microsoft.com/office/officeart/2011/layout/CircleProcess"/>
    <dgm:cxn modelId="{3AB2092A-8E8C-4E15-BFDE-4CB991D624D0}" type="presParOf" srcId="{40518067-A7EB-4979-A961-1AFB2056EAA9}" destId="{E59C9905-FAF8-4F04-B2D2-1D899971A7AB}" srcOrd="10" destOrd="0" presId="urn:microsoft.com/office/officeart/2011/layout/CircleProcess"/>
    <dgm:cxn modelId="{F0942438-DF4C-41F5-B1AA-4B642AE6CE4A}" type="presParOf" srcId="{40518067-A7EB-4979-A961-1AFB2056EAA9}" destId="{26E5D018-6E3F-420A-9E81-E325DB61A388}" srcOrd="11" destOrd="0" presId="urn:microsoft.com/office/officeart/2011/layout/CircleProcess"/>
    <dgm:cxn modelId="{6B43AABF-5F5A-4410-A439-85DDC9FFDDFA}" type="presParOf" srcId="{40518067-A7EB-4979-A961-1AFB2056EAA9}" destId="{40AD6697-704F-4D6D-90D8-A59E1BB6BD15}" srcOrd="12" destOrd="0" presId="urn:microsoft.com/office/officeart/2011/layout/CircleProcess"/>
    <dgm:cxn modelId="{A2F2CB83-B635-4E72-9F6F-F269CE7F7EB7}" type="presParOf" srcId="{40AD6697-704F-4D6D-90D8-A59E1BB6BD15}" destId="{6DA8DE1D-5E8B-49D1-B5B5-FE9537DFEA70}" srcOrd="0" destOrd="0" presId="urn:microsoft.com/office/officeart/2011/layout/CircleProcess"/>
    <dgm:cxn modelId="{F1BF605F-AD19-4DAD-85B7-95CA3DF385A9}" type="presParOf" srcId="{40518067-A7EB-4979-A961-1AFB2056EAA9}" destId="{0A4B29EA-0585-4CF9-8D9E-0B17517E208D}" srcOrd="13" destOrd="0" presId="urn:microsoft.com/office/officeart/2011/layout/CircleProcess"/>
    <dgm:cxn modelId="{C8A2D7DF-4026-45A2-8DD6-BCD719CCA631}" type="presParOf" srcId="{0A4B29EA-0585-4CF9-8D9E-0B17517E208D}" destId="{0B3FBDAC-AF80-4FEE-B7CA-DB9BB37B1C00}" srcOrd="0" destOrd="0" presId="urn:microsoft.com/office/officeart/2011/layout/CircleProcess"/>
    <dgm:cxn modelId="{FF38601A-0D56-4EBC-A5B8-507D2E0238FE}" type="presParOf" srcId="{40518067-A7EB-4979-A961-1AFB2056EAA9}" destId="{CAC0EAA1-F392-4E3F-BB1D-2CFB6B7998B3}" srcOrd="14" destOrd="0" presId="urn:microsoft.com/office/officeart/2011/layout/CircleProcess"/>
    <dgm:cxn modelId="{4A9DBABF-2F43-40A9-99E9-F54C46E13C56}" type="presParOf" srcId="{40518067-A7EB-4979-A961-1AFB2056EAA9}" destId="{E584F8E4-FA04-4F31-87AB-ADCB082738E6}" srcOrd="15" destOrd="0" presId="urn:microsoft.com/office/officeart/2011/layout/CircleProcess"/>
    <dgm:cxn modelId="{224286AF-4686-4690-8A90-94D13FEBA113}" type="presParOf" srcId="{40518067-A7EB-4979-A961-1AFB2056EAA9}" destId="{6F22EB21-60F6-45DF-A040-6C60AB4498E3}" srcOrd="16" destOrd="0" presId="urn:microsoft.com/office/officeart/2011/layout/CircleProcess"/>
    <dgm:cxn modelId="{D53803C4-75FD-4814-828E-248A4C574DA1}" type="presParOf" srcId="{6F22EB21-60F6-45DF-A040-6C60AB4498E3}" destId="{3DE0B18D-4531-4534-B7A3-CC842FD021D9}" srcOrd="0" destOrd="0" presId="urn:microsoft.com/office/officeart/2011/layout/CircleProcess"/>
    <dgm:cxn modelId="{910DD748-D54E-4A64-B8EE-C98AAB63FB5F}" type="presParOf" srcId="{40518067-A7EB-4979-A961-1AFB2056EAA9}" destId="{E0863A6E-E988-410E-A27E-B83588FB2F21}" srcOrd="17" destOrd="0" presId="urn:microsoft.com/office/officeart/2011/layout/CircleProcess"/>
    <dgm:cxn modelId="{92BE0E05-803F-4AFC-9A4B-D4887BEF03AA}" type="presParOf" srcId="{E0863A6E-E988-410E-A27E-B83588FB2F21}" destId="{0171DFDF-F598-4BB9-95DC-53C22FC0C49E}" srcOrd="0" destOrd="0" presId="urn:microsoft.com/office/officeart/2011/layout/CircleProcess"/>
    <dgm:cxn modelId="{0DA8392A-4CB0-4589-A62A-F035AF45CB76}" type="presParOf" srcId="{40518067-A7EB-4979-A961-1AFB2056EAA9}" destId="{93434962-8DF9-4558-BEFE-595144B34573}" srcOrd="18" destOrd="0" presId="urn:microsoft.com/office/officeart/2011/layout/CircleProcess"/>
    <dgm:cxn modelId="{D1040C94-45F0-44F8-A98D-6299A974C5AF}" type="presParOf" srcId="{40518067-A7EB-4979-A961-1AFB2056EAA9}" destId="{BA13231B-E5DB-4311-827E-B196A4688308}" srcOrd="1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23279-5825-453F-A1F8-CD1C03EAB2F9}">
      <dsp:nvSpPr>
        <dsp:cNvPr id="0" name=""/>
        <dsp:cNvSpPr/>
      </dsp:nvSpPr>
      <dsp:spPr>
        <a:xfrm>
          <a:off x="7282202" y="1050244"/>
          <a:ext cx="1655541" cy="16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27D65-ABB5-406A-B4A3-4A670BC68C67}">
      <dsp:nvSpPr>
        <dsp:cNvPr id="0" name=""/>
        <dsp:cNvSpPr/>
      </dsp:nvSpPr>
      <dsp:spPr>
        <a:xfrm>
          <a:off x="7363456" y="1105448"/>
          <a:ext cx="1545407" cy="154540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  <a:latin typeface="Cabin" panose="00000500000000000000" pitchFamily="2" charset="0"/>
            </a:rPr>
            <a:t>30 NPS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sp:txBody>
      <dsp:txXfrm>
        <a:off x="7584606" y="1326261"/>
        <a:ext cx="1103988" cy="1103778"/>
      </dsp:txXfrm>
    </dsp:sp>
    <dsp:sp modelId="{E73D4F43-77C2-4EA0-AD5B-DCF4536B13F6}">
      <dsp:nvSpPr>
        <dsp:cNvPr id="0" name=""/>
        <dsp:cNvSpPr/>
      </dsp:nvSpPr>
      <dsp:spPr>
        <a:xfrm>
          <a:off x="7336828" y="2736564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September 2024</a:t>
          </a:r>
        </a:p>
      </dsp:txBody>
      <dsp:txXfrm>
        <a:off x="7336828" y="2736564"/>
        <a:ext cx="1545407" cy="907660"/>
      </dsp:txXfrm>
    </dsp:sp>
    <dsp:sp modelId="{DCFAFC57-9A82-41FA-8BA1-C5FC3D6B14F9}">
      <dsp:nvSpPr>
        <dsp:cNvPr id="0" name=""/>
        <dsp:cNvSpPr/>
      </dsp:nvSpPr>
      <dsp:spPr>
        <a:xfrm rot="2700000">
          <a:off x="5570367" y="1050330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88AB-5235-4A79-A959-39048BC59AD5}">
      <dsp:nvSpPr>
        <dsp:cNvPr id="0" name=""/>
        <dsp:cNvSpPr/>
      </dsp:nvSpPr>
      <dsp:spPr>
        <a:xfrm>
          <a:off x="5626660" y="1105448"/>
          <a:ext cx="1545407" cy="154540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28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  <a:latin typeface="Cabin" panose="00000500000000000000" pitchFamily="2" charset="0"/>
            </a:rPr>
            <a:t>32 NPS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sp:txBody>
      <dsp:txXfrm>
        <a:off x="5846929" y="1326261"/>
        <a:ext cx="1103988" cy="1103778"/>
      </dsp:txXfrm>
    </dsp:sp>
    <dsp:sp modelId="{5B2C2341-D39A-4B49-A1F2-238A50A82DA3}">
      <dsp:nvSpPr>
        <dsp:cNvPr id="0" name=""/>
        <dsp:cNvSpPr/>
      </dsp:nvSpPr>
      <dsp:spPr>
        <a:xfrm>
          <a:off x="5626660" y="2736564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April 2024</a:t>
          </a:r>
        </a:p>
      </dsp:txBody>
      <dsp:txXfrm>
        <a:off x="5626660" y="2736564"/>
        <a:ext cx="1545407" cy="907660"/>
      </dsp:txXfrm>
    </dsp:sp>
    <dsp:sp modelId="{E45F1643-015A-4224-A850-66BF76FBC073}">
      <dsp:nvSpPr>
        <dsp:cNvPr id="0" name=""/>
        <dsp:cNvSpPr/>
      </dsp:nvSpPr>
      <dsp:spPr>
        <a:xfrm rot="2700000">
          <a:off x="3860198" y="1050330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99961-F508-4E72-A3EB-07EED1B56EC9}">
      <dsp:nvSpPr>
        <dsp:cNvPr id="0" name=""/>
        <dsp:cNvSpPr/>
      </dsp:nvSpPr>
      <dsp:spPr>
        <a:xfrm>
          <a:off x="3915610" y="1105448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  <a:latin typeface="Cabin" panose="00000500000000000000" pitchFamily="2" charset="0"/>
            </a:rPr>
            <a:t>19 NPS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sp:txBody>
      <dsp:txXfrm>
        <a:off x="4135879" y="1326261"/>
        <a:ext cx="1103988" cy="1103778"/>
      </dsp:txXfrm>
    </dsp:sp>
    <dsp:sp modelId="{E59C9905-FAF8-4F04-B2D2-1D899971A7AB}">
      <dsp:nvSpPr>
        <dsp:cNvPr id="0" name=""/>
        <dsp:cNvSpPr/>
      </dsp:nvSpPr>
      <dsp:spPr>
        <a:xfrm>
          <a:off x="3915610" y="2736564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December 2023</a:t>
          </a:r>
        </a:p>
      </dsp:txBody>
      <dsp:txXfrm>
        <a:off x="3915610" y="2736564"/>
        <a:ext cx="1545407" cy="907660"/>
      </dsp:txXfrm>
    </dsp:sp>
    <dsp:sp modelId="{6DA8DE1D-5E8B-49D1-B5B5-FE9537DFEA70}">
      <dsp:nvSpPr>
        <dsp:cNvPr id="0" name=""/>
        <dsp:cNvSpPr/>
      </dsp:nvSpPr>
      <dsp:spPr>
        <a:xfrm rot="2700000">
          <a:off x="2149148" y="1050330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FBDAC-AF80-4FEE-B7CA-DB9BB37B1C00}">
      <dsp:nvSpPr>
        <dsp:cNvPr id="0" name=""/>
        <dsp:cNvSpPr/>
      </dsp:nvSpPr>
      <dsp:spPr>
        <a:xfrm>
          <a:off x="2204561" y="1105448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  <a:latin typeface="Cabin" panose="00000500000000000000" pitchFamily="2" charset="0"/>
            </a:rPr>
            <a:t>21 NPS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GOOD</a:t>
          </a:r>
        </a:p>
      </dsp:txBody>
      <dsp:txXfrm>
        <a:off x="2425711" y="1326261"/>
        <a:ext cx="1103988" cy="1103778"/>
      </dsp:txXfrm>
    </dsp:sp>
    <dsp:sp modelId="{CAC0EAA1-F392-4E3F-BB1D-2CFB6B7998B3}">
      <dsp:nvSpPr>
        <dsp:cNvPr id="0" name=""/>
        <dsp:cNvSpPr/>
      </dsp:nvSpPr>
      <dsp:spPr>
        <a:xfrm>
          <a:off x="2204561" y="2736564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Cabin" panose="00000500000000000000" pitchFamily="2" charset="0"/>
            </a:rPr>
            <a:t>August 2023</a:t>
          </a:r>
        </a:p>
      </dsp:txBody>
      <dsp:txXfrm>
        <a:off x="2204561" y="2736564"/>
        <a:ext cx="1545407" cy="907660"/>
      </dsp:txXfrm>
    </dsp:sp>
    <dsp:sp modelId="{3DE0B18D-4531-4534-B7A3-CC842FD021D9}">
      <dsp:nvSpPr>
        <dsp:cNvPr id="0" name=""/>
        <dsp:cNvSpPr/>
      </dsp:nvSpPr>
      <dsp:spPr>
        <a:xfrm rot="2700000">
          <a:off x="438099" y="1050330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1DFDF-F598-4BB9-95DC-53C22FC0C49E}">
      <dsp:nvSpPr>
        <dsp:cNvPr id="0" name=""/>
        <dsp:cNvSpPr/>
      </dsp:nvSpPr>
      <dsp:spPr>
        <a:xfrm>
          <a:off x="493511" y="1105448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sp:txBody>
      <dsp:txXfrm>
        <a:off x="714661" y="1326261"/>
        <a:ext cx="1103988" cy="1103778"/>
      </dsp:txXfrm>
    </dsp:sp>
    <dsp:sp modelId="{93434962-8DF9-4558-BEFE-595144B34573}">
      <dsp:nvSpPr>
        <dsp:cNvPr id="0" name=""/>
        <dsp:cNvSpPr/>
      </dsp:nvSpPr>
      <dsp:spPr>
        <a:xfrm>
          <a:off x="493511" y="2736564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September 2022</a:t>
          </a:r>
        </a:p>
      </dsp:txBody>
      <dsp:txXfrm>
        <a:off x="493511" y="2736564"/>
        <a:ext cx="1545407" cy="907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F84E-673B-48DC-87DD-377D17E9370C}">
      <dsp:nvSpPr>
        <dsp:cNvPr id="0" name=""/>
        <dsp:cNvSpPr/>
      </dsp:nvSpPr>
      <dsp:spPr>
        <a:xfrm>
          <a:off x="7282202" y="776723"/>
          <a:ext cx="1655541" cy="16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C010-EF63-40EB-955F-722050E9967C}">
      <dsp:nvSpPr>
        <dsp:cNvPr id="0" name=""/>
        <dsp:cNvSpPr/>
      </dsp:nvSpPr>
      <dsp:spPr>
        <a:xfrm>
          <a:off x="7336828" y="831926"/>
          <a:ext cx="1545407" cy="1545405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  <a:latin typeface="Cabin" panose="00000500000000000000" pitchFamily="2" charset="0"/>
            </a:rPr>
            <a:t>75%</a:t>
          </a:r>
        </a:p>
      </dsp:txBody>
      <dsp:txXfrm>
        <a:off x="7557978" y="1052740"/>
        <a:ext cx="1103988" cy="1103778"/>
      </dsp:txXfrm>
    </dsp:sp>
    <dsp:sp modelId="{3E0E2684-F078-43DE-BE23-90C825F06131}">
      <dsp:nvSpPr>
        <dsp:cNvPr id="0" name=""/>
        <dsp:cNvSpPr/>
      </dsp:nvSpPr>
      <dsp:spPr>
        <a:xfrm>
          <a:off x="7336828" y="2463043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September 2024</a:t>
          </a:r>
        </a:p>
      </dsp:txBody>
      <dsp:txXfrm>
        <a:off x="7336828" y="2463043"/>
        <a:ext cx="1545407" cy="907660"/>
      </dsp:txXfrm>
    </dsp:sp>
    <dsp:sp modelId="{DCFAFC57-9A82-41FA-8BA1-C5FC3D6B14F9}">
      <dsp:nvSpPr>
        <dsp:cNvPr id="0" name=""/>
        <dsp:cNvSpPr/>
      </dsp:nvSpPr>
      <dsp:spPr>
        <a:xfrm rot="2700000">
          <a:off x="5570367" y="776809"/>
          <a:ext cx="1655350" cy="1655350"/>
        </a:xfrm>
        <a:prstGeom prst="teardrop">
          <a:avLst>
            <a:gd name="adj" fmla="val 1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88AB-5235-4A79-A959-39048BC59AD5}">
      <dsp:nvSpPr>
        <dsp:cNvPr id="0" name=""/>
        <dsp:cNvSpPr/>
      </dsp:nvSpPr>
      <dsp:spPr>
        <a:xfrm>
          <a:off x="5626660" y="831926"/>
          <a:ext cx="1545407" cy="154540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28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0000"/>
              </a:solidFill>
              <a:latin typeface="Cabin" panose="00000500000000000000" pitchFamily="2" charset="0"/>
            </a:rPr>
            <a:t>74%</a:t>
          </a:r>
        </a:p>
      </dsp:txBody>
      <dsp:txXfrm>
        <a:off x="5846929" y="1052740"/>
        <a:ext cx="1103988" cy="1103778"/>
      </dsp:txXfrm>
    </dsp:sp>
    <dsp:sp modelId="{5B2C2341-D39A-4B49-A1F2-238A50A82DA3}">
      <dsp:nvSpPr>
        <dsp:cNvPr id="0" name=""/>
        <dsp:cNvSpPr/>
      </dsp:nvSpPr>
      <dsp:spPr>
        <a:xfrm>
          <a:off x="5626660" y="2463043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April 2024</a:t>
          </a:r>
        </a:p>
      </dsp:txBody>
      <dsp:txXfrm>
        <a:off x="5626660" y="2463043"/>
        <a:ext cx="1545407" cy="907660"/>
      </dsp:txXfrm>
    </dsp:sp>
    <dsp:sp modelId="{E45F1643-015A-4224-A850-66BF76FBC073}">
      <dsp:nvSpPr>
        <dsp:cNvPr id="0" name=""/>
        <dsp:cNvSpPr/>
      </dsp:nvSpPr>
      <dsp:spPr>
        <a:xfrm rot="2700000">
          <a:off x="3860198" y="776809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99961-F508-4E72-A3EB-07EED1B56EC9}">
      <dsp:nvSpPr>
        <dsp:cNvPr id="0" name=""/>
        <dsp:cNvSpPr/>
      </dsp:nvSpPr>
      <dsp:spPr>
        <a:xfrm>
          <a:off x="3915610" y="831926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sp:txBody>
      <dsp:txXfrm>
        <a:off x="4135879" y="1052740"/>
        <a:ext cx="1103988" cy="1103778"/>
      </dsp:txXfrm>
    </dsp:sp>
    <dsp:sp modelId="{E59C9905-FAF8-4F04-B2D2-1D899971A7AB}">
      <dsp:nvSpPr>
        <dsp:cNvPr id="0" name=""/>
        <dsp:cNvSpPr/>
      </dsp:nvSpPr>
      <dsp:spPr>
        <a:xfrm>
          <a:off x="3915610" y="2463043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December 2023</a:t>
          </a:r>
        </a:p>
      </dsp:txBody>
      <dsp:txXfrm>
        <a:off x="3915610" y="2463043"/>
        <a:ext cx="1545407" cy="907660"/>
      </dsp:txXfrm>
    </dsp:sp>
    <dsp:sp modelId="{6DA8DE1D-5E8B-49D1-B5B5-FE9537DFEA70}">
      <dsp:nvSpPr>
        <dsp:cNvPr id="0" name=""/>
        <dsp:cNvSpPr/>
      </dsp:nvSpPr>
      <dsp:spPr>
        <a:xfrm rot="2700000">
          <a:off x="2149148" y="776809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FBDAC-AF80-4FEE-B7CA-DB9BB37B1C00}">
      <dsp:nvSpPr>
        <dsp:cNvPr id="0" name=""/>
        <dsp:cNvSpPr/>
      </dsp:nvSpPr>
      <dsp:spPr>
        <a:xfrm>
          <a:off x="2204561" y="831926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Not Measured</a:t>
          </a:r>
        </a:p>
      </dsp:txBody>
      <dsp:txXfrm>
        <a:off x="2425711" y="1052740"/>
        <a:ext cx="1103988" cy="1103778"/>
      </dsp:txXfrm>
    </dsp:sp>
    <dsp:sp modelId="{CAC0EAA1-F392-4E3F-BB1D-2CFB6B7998B3}">
      <dsp:nvSpPr>
        <dsp:cNvPr id="0" name=""/>
        <dsp:cNvSpPr/>
      </dsp:nvSpPr>
      <dsp:spPr>
        <a:xfrm>
          <a:off x="2204561" y="2463043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August 2023</a:t>
          </a:r>
        </a:p>
      </dsp:txBody>
      <dsp:txXfrm>
        <a:off x="2204561" y="2463043"/>
        <a:ext cx="1545407" cy="907660"/>
      </dsp:txXfrm>
    </dsp:sp>
    <dsp:sp modelId="{3DE0B18D-4531-4534-B7A3-CC842FD021D9}">
      <dsp:nvSpPr>
        <dsp:cNvPr id="0" name=""/>
        <dsp:cNvSpPr/>
      </dsp:nvSpPr>
      <dsp:spPr>
        <a:xfrm rot="2700000">
          <a:off x="438099" y="776809"/>
          <a:ext cx="1655350" cy="16553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1DFDF-F598-4BB9-95DC-53C22FC0C49E}">
      <dsp:nvSpPr>
        <dsp:cNvPr id="0" name=""/>
        <dsp:cNvSpPr/>
      </dsp:nvSpPr>
      <dsp:spPr>
        <a:xfrm>
          <a:off x="493511" y="831926"/>
          <a:ext cx="1545407" cy="15454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bin" panose="00000500000000000000" pitchFamily="2" charset="0"/>
            </a:rPr>
            <a:t>72%</a:t>
          </a:r>
        </a:p>
      </dsp:txBody>
      <dsp:txXfrm>
        <a:off x="714661" y="1052740"/>
        <a:ext cx="1103988" cy="1103778"/>
      </dsp:txXfrm>
    </dsp:sp>
    <dsp:sp modelId="{93434962-8DF9-4558-BEFE-595144B34573}">
      <dsp:nvSpPr>
        <dsp:cNvPr id="0" name=""/>
        <dsp:cNvSpPr/>
      </dsp:nvSpPr>
      <dsp:spPr>
        <a:xfrm>
          <a:off x="493511" y="2463043"/>
          <a:ext cx="1545407" cy="90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00"/>
              </a:solidFill>
              <a:latin typeface="Cabin" panose="00000500000000000000" pitchFamily="2" charset="0"/>
            </a:rPr>
            <a:t>September 2022</a:t>
          </a:r>
        </a:p>
      </dsp:txBody>
      <dsp:txXfrm>
        <a:off x="493511" y="2463043"/>
        <a:ext cx="1545407" cy="90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6894-DA45-4819-AEE3-196F92E79FB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B7F2-95B1-4F44-8ED0-C3F7320E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4E7A0-49FD-48CB-8EA9-8385DFABD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2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321C4-FDDA-4CE9-BA4B-49098ED1D8F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6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321C4-FDDA-4CE9-BA4B-49098ED1D8F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7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77E21-8B1D-4F0D-B949-EF948A10E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77E21-8B1D-4F0D-B949-EF948A10E8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1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B7F2-95B1-4F44-8ED0-C3F7320E3C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ADDC-A26B-264E-B03D-56E4F175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7D44-29BB-B746-994F-427A74901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982" y="1825625"/>
            <a:ext cx="5498209" cy="4351338"/>
          </a:xfrm>
        </p:spPr>
        <p:txBody>
          <a:bodyPr/>
          <a:lstStyle>
            <a:lvl1pPr>
              <a:defRPr sz="3200">
                <a:solidFill>
                  <a:srgbClr val="00863D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0CCBA-8362-6D44-9B89-C1DC30C9D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0844" cy="4351338"/>
          </a:xfrm>
        </p:spPr>
        <p:txBody>
          <a:bodyPr/>
          <a:lstStyle>
            <a:lvl1pPr>
              <a:defRPr sz="3200">
                <a:solidFill>
                  <a:srgbClr val="00863D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2023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8098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C3C1-328F-654A-823E-98A5CA97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071C6-30A8-7D48-B5D4-A9390CB5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EC80-DFE0-1D4F-A5A3-0BB6A9CF4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 txBox="1">
            <a:spLocks/>
          </p:cNvSpPr>
          <p:nvPr userDrawn="1"/>
        </p:nvSpPr>
        <p:spPr>
          <a:xfrm>
            <a:off x="7790645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Cabin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Neighborhood Health Plan of Rhode Island © 2023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2801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58679-124A-FE40-824A-36FA55C6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EC80-DFE0-1D4F-A5A3-0BB6A9CF47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2023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7047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2" y="373486"/>
            <a:ext cx="11512645" cy="1076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92" y="1659365"/>
            <a:ext cx="560660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59365"/>
            <a:ext cx="567099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5" y="365125"/>
            <a:ext cx="113553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166" y="1681163"/>
            <a:ext cx="5687409" cy="823912"/>
          </a:xfrm>
        </p:spPr>
        <p:txBody>
          <a:bodyPr anchor="ctr"/>
          <a:lstStyle>
            <a:lvl1pPr marL="0" indent="0">
              <a:buNone/>
              <a:defRPr sz="2400" b="1">
                <a:latin typeface="Cabin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166" y="2505075"/>
            <a:ext cx="5687409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93326" cy="823912"/>
          </a:xfrm>
        </p:spPr>
        <p:txBody>
          <a:bodyPr anchor="ctr"/>
          <a:lstStyle>
            <a:lvl1pPr marL="0" indent="0">
              <a:buNone/>
              <a:defRPr sz="2400" b="1">
                <a:latin typeface="Cabin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933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9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C96F-2057-E64B-B53B-FBEAD37DE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147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00B050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8553B-4E6E-1B4C-9ADE-5EBF1E3D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47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73BF-A1D9-1743-B110-BA43EFC0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09" y="5957105"/>
            <a:ext cx="2743200" cy="365125"/>
          </a:xfrm>
        </p:spPr>
        <p:txBody>
          <a:bodyPr/>
          <a:lstStyle>
            <a:lvl1pPr>
              <a:defRPr b="1">
                <a:latin typeface="Cabin" panose="020B0803050202020004" pitchFamily="34" charset="0"/>
              </a:defRPr>
            </a:lvl1pPr>
          </a:lstStyle>
          <a:p>
            <a:fld id="{BABCEC80-DFE0-1D4F-A5A3-0BB6A9CF47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2022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0073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9E94-8757-FA43-B4E4-E93A42F0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C1AA-DCB4-2247-A13A-8BAF6245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00863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F5CD-A0C1-124F-AB10-8C7F980E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EC80-DFE0-1D4F-A5A3-0BB6A9CF4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2022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5532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1217" y="1738648"/>
            <a:ext cx="10626233" cy="1729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6E0BF-F8A3-8E4D-9C46-D8B21988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3349"/>
            <a:ext cx="10515600" cy="133441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6D71-8B80-904A-975E-BA1437B9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05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9C453"/>
                </a:solidFill>
                <a:latin typeface="Cabin" panose="020B0803050202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2023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8168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FA185-4B84-2E49-9315-3107F68AA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13210"/>
          <a:stretch/>
        </p:blipFill>
        <p:spPr>
          <a:xfrm>
            <a:off x="0" y="5270783"/>
            <a:ext cx="12192000" cy="15872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92" y="365126"/>
            <a:ext cx="11430003" cy="108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13" y="1568045"/>
            <a:ext cx="114686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0" y="6369229"/>
            <a:ext cx="3493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Neighborhood Health Plan of Rhode Island © 2023  Confidential &amp;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5755" y="58829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fld id="{C4FD1F22-D6B5-40B7-B8FE-12A80B3FCD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686D1-CC67-6947-ADBB-3677241B7B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36107" y="6201634"/>
            <a:ext cx="1498550" cy="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856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bin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856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Cabin" panose="020B0803050202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856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Cabin" panose="020B0803050202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856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Cabin" panose="020B0803050202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856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Cabin" panose="020B0803050202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FA185-4B84-2E49-9315-3107F68AA3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19436"/>
            <a:ext cx="12192000" cy="1828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7529B-674A-FE46-A304-994C99E5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51" y="365125"/>
            <a:ext cx="1124969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1F4A-090C-BC45-B389-E90B84591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351" y="1748351"/>
            <a:ext cx="11249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3ADD-A83C-2B4C-9CED-F27ACCE77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9845" y="5957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fld id="{BABCEC80-DFE0-1D4F-A5A3-0BB6A9CF47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4" y="5856549"/>
            <a:ext cx="1833207" cy="5618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47068" y="166443"/>
            <a:ext cx="299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200" baseline="0" dirty="0">
                <a:solidFill>
                  <a:srgbClr val="00B050"/>
                </a:solidFill>
                <a:latin typeface="Cabin" panose="020B0803050202020004" pitchFamily="34" charset="0"/>
              </a:rPr>
              <a:t>NEIGHBORHOOD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B3494-00DD-DC49-8DFA-7ABF116E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8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Cabin" panose="00000500000000000000" pitchFamily="2" charset="0"/>
              </a:defRPr>
            </a:lvl1pPr>
          </a:lstStyle>
          <a:p>
            <a:r>
              <a:rPr lang="en-US" dirty="0"/>
              <a:t>Neighborhood Health Plan of Rhode Island © 2022</a:t>
            </a:r>
          </a:p>
          <a:p>
            <a:r>
              <a:rPr lang="en-US" sz="1000" dirty="0"/>
              <a:t>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010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863D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rgbClr val="00863D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anose="020B0803050202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Staff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Thursday, October 17,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536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618" y="65389"/>
            <a:ext cx="8373431" cy="789465"/>
          </a:xfrm>
        </p:spPr>
        <p:txBody>
          <a:bodyPr>
            <a:normAutofit/>
          </a:bodyPr>
          <a:lstStyle/>
          <a:p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Commercial Products Offerings</a:t>
            </a:r>
            <a:endParaRPr lang="en-US" sz="44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682577A-C7A6-CE7E-6366-890C47FD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0" y="6369229"/>
            <a:ext cx="3493398" cy="365125"/>
          </a:xfrm>
        </p:spPr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143BE2-BAE0-6F52-A774-D97D0F6B2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8377"/>
              </p:ext>
            </p:extLst>
          </p:nvPr>
        </p:nvGraphicFramePr>
        <p:xfrm>
          <a:off x="676943" y="1923159"/>
          <a:ext cx="3419383" cy="8183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19383">
                  <a:extLst>
                    <a:ext uri="{9D8B030D-6E8A-4147-A177-3AD203B41FA5}">
                      <a16:colId xmlns:a16="http://schemas.microsoft.com/office/drawing/2014/main" val="1673863807"/>
                    </a:ext>
                  </a:extLst>
                </a:gridCol>
              </a:tblGrid>
              <a:tr h="81837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Individual &amp; Family Plans</a:t>
                      </a:r>
                      <a:b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“On Exchange”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9853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1129F0-489D-3E75-3468-834AC5021A2F}"/>
              </a:ext>
            </a:extLst>
          </p:cNvPr>
          <p:cNvSpPr txBox="1"/>
          <p:nvPr/>
        </p:nvSpPr>
        <p:spPr>
          <a:xfrm>
            <a:off x="676942" y="2741539"/>
            <a:ext cx="3355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Enrollment through HealthSource RI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Members who do not have access to group coverage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Members can receive Advanced Premium Tax Credits (APTC) and Cost Sharing Reduction plans (CSR) based of age and income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F37883-4F98-B112-84C6-5EE575B19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41240"/>
              </p:ext>
            </p:extLst>
          </p:nvPr>
        </p:nvGraphicFramePr>
        <p:xfrm>
          <a:off x="4333783" y="1944611"/>
          <a:ext cx="3440096" cy="8183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40096">
                  <a:extLst>
                    <a:ext uri="{9D8B030D-6E8A-4147-A177-3AD203B41FA5}">
                      <a16:colId xmlns:a16="http://schemas.microsoft.com/office/drawing/2014/main" val="1673863807"/>
                    </a:ext>
                  </a:extLst>
                </a:gridCol>
              </a:tblGrid>
              <a:tr h="8183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Individual &amp; Family Plans</a:t>
                      </a:r>
                      <a:b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“Off Exchange”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9853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DC2565-BCED-0AD3-AE8C-1951CC86CE71}"/>
              </a:ext>
            </a:extLst>
          </p:cNvPr>
          <p:cNvSpPr txBox="1"/>
          <p:nvPr/>
        </p:nvSpPr>
        <p:spPr>
          <a:xfrm>
            <a:off x="4333782" y="2809337"/>
            <a:ext cx="3355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Individual</a:t>
            </a:r>
            <a:r>
              <a:rPr lang="en-US" sz="2000" dirty="0">
                <a:solidFill>
                  <a:srgbClr val="000000"/>
                </a:solidFill>
                <a:latin typeface="Cabin" panose="00000500000000000000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and family plans accessible through ICHRAs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55029C-0362-79EA-9349-9320B5191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84081"/>
              </p:ext>
            </p:extLst>
          </p:nvPr>
        </p:nvGraphicFramePr>
        <p:xfrm>
          <a:off x="8005019" y="1944610"/>
          <a:ext cx="3440097" cy="7865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40097">
                  <a:extLst>
                    <a:ext uri="{9D8B030D-6E8A-4147-A177-3AD203B41FA5}">
                      <a16:colId xmlns:a16="http://schemas.microsoft.com/office/drawing/2014/main" val="1673863807"/>
                    </a:ext>
                  </a:extLst>
                </a:gridCol>
              </a:tblGrid>
              <a:tr h="78650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Small Business Plans </a:t>
                      </a:r>
                      <a:b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“On Exchange”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9853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8DA92E-1113-73B0-5AD1-C7C2E5BEB4E5}"/>
              </a:ext>
            </a:extLst>
          </p:cNvPr>
          <p:cNvSpPr txBox="1"/>
          <p:nvPr/>
        </p:nvSpPr>
        <p:spPr>
          <a:xfrm>
            <a:off x="8123387" y="2810896"/>
            <a:ext cx="335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Small business plans for employers with 50 or less employees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DB7BF-AD93-AEA2-C60C-B63843BDC1B4}"/>
              </a:ext>
            </a:extLst>
          </p:cNvPr>
          <p:cNvSpPr txBox="1"/>
          <p:nvPr/>
        </p:nvSpPr>
        <p:spPr>
          <a:xfrm>
            <a:off x="4324543" y="1359836"/>
            <a:ext cx="344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bin" panose="00000500000000000000" pitchFamily="2" charset="0"/>
              </a:rPr>
              <a:t>2025 NEW! </a:t>
            </a:r>
            <a:endParaRPr lang="en-US" sz="3200" dirty="0">
              <a:latin typeface="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1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3192" y="64705"/>
            <a:ext cx="11430003" cy="1084400"/>
          </a:xfrm>
        </p:spPr>
        <p:txBody>
          <a:bodyPr/>
          <a:lstStyle/>
          <a:p>
            <a:r>
              <a:rPr lang="en-US" dirty="0"/>
              <a:t>What is an ICHRA?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2D0E0-7363-F175-E86A-FEAFB0FE2994}"/>
              </a:ext>
            </a:extLst>
          </p:cNvPr>
          <p:cNvGrpSpPr>
            <a:grpSpLocks noChangeAspect="1"/>
          </p:cNvGrpSpPr>
          <p:nvPr/>
        </p:nvGrpSpPr>
        <p:grpSpPr>
          <a:xfrm>
            <a:off x="4442345" y="2703432"/>
            <a:ext cx="3431698" cy="2673786"/>
            <a:chOff x="4312" y="1684109"/>
            <a:chExt cx="2593000" cy="2020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674A42-6549-694A-28F2-63FF1053FBDC}"/>
                </a:ext>
              </a:extLst>
            </p:cNvPr>
            <p:cNvSpPr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AAC8A9-963F-51AE-DD18-541958D513A3}"/>
                </a:ext>
              </a:extLst>
            </p:cNvPr>
            <p:cNvSpPr txBox="1"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327152" bIns="368046" numCol="1" spcCol="1270" anchor="t" anchorCtr="0">
              <a:noAutofit/>
            </a:bodyPr>
            <a:lstStyle/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 dirty="0"/>
            </a:p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C02D3B-9509-0846-FD9B-CACB3CBEACB7}"/>
              </a:ext>
            </a:extLst>
          </p:cNvPr>
          <p:cNvGrpSpPr>
            <a:grpSpLocks noChangeAspect="1"/>
          </p:cNvGrpSpPr>
          <p:nvPr/>
        </p:nvGrpSpPr>
        <p:grpSpPr>
          <a:xfrm>
            <a:off x="620567" y="2669220"/>
            <a:ext cx="3453653" cy="2690892"/>
            <a:chOff x="4312" y="1684109"/>
            <a:chExt cx="2593000" cy="2020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854E43-8D82-C56F-334E-DB5BD08DFF0C}"/>
                </a:ext>
              </a:extLst>
            </p:cNvPr>
            <p:cNvSpPr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48ADB-8C97-1A91-6ECC-F4E375FFD8EB}"/>
                </a:ext>
              </a:extLst>
            </p:cNvPr>
            <p:cNvSpPr txBox="1"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327152" bIns="368046" numCol="1" spcCol="1270" anchor="t" anchorCtr="0">
              <a:noAutofit/>
            </a:bodyPr>
            <a:lstStyle/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8A41B2-CE93-79F0-2D08-CBB5E5730AB3}"/>
              </a:ext>
            </a:extLst>
          </p:cNvPr>
          <p:cNvGrpSpPr>
            <a:grpSpLocks noChangeAspect="1"/>
          </p:cNvGrpSpPr>
          <p:nvPr/>
        </p:nvGrpSpPr>
        <p:grpSpPr>
          <a:xfrm>
            <a:off x="8256690" y="2703432"/>
            <a:ext cx="3431698" cy="2673786"/>
            <a:chOff x="4312" y="1684109"/>
            <a:chExt cx="2593000" cy="2020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5DA977-644D-30C9-A32F-8721ABB8CBB9}"/>
                </a:ext>
              </a:extLst>
            </p:cNvPr>
            <p:cNvSpPr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DBCEC7-281F-936A-10E6-47BF56413867}"/>
                </a:ext>
              </a:extLst>
            </p:cNvPr>
            <p:cNvSpPr txBox="1"/>
            <p:nvPr/>
          </p:nvSpPr>
          <p:spPr>
            <a:xfrm>
              <a:off x="4312" y="1684109"/>
              <a:ext cx="2593000" cy="2020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327152" bIns="368046" numCol="1" spcCol="1270" anchor="t" anchorCtr="0">
              <a:noAutofit/>
            </a:bodyPr>
            <a:lstStyle/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 dirty="0"/>
            </a:p>
            <a:p>
              <a:pPr marL="285750" lvl="1" indent="-28575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4600" kern="1200" dirty="0"/>
            </a:p>
          </p:txBody>
        </p:sp>
      </p:grpSp>
      <p:pic>
        <p:nvPicPr>
          <p:cNvPr id="18" name="Graphic 17" descr="Money with solid fill">
            <a:extLst>
              <a:ext uri="{FF2B5EF4-FFF2-40B4-BE49-F238E27FC236}">
                <a16:creationId xmlns:a16="http://schemas.microsoft.com/office/drawing/2014/main" id="{A422D76A-642C-37E3-FDD7-7F66D584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0081" y="2912094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938D68-EDF4-7180-A5BB-DA9AC51A4880}"/>
              </a:ext>
            </a:extLst>
          </p:cNvPr>
          <p:cNvSpPr txBox="1"/>
          <p:nvPr/>
        </p:nvSpPr>
        <p:spPr>
          <a:xfrm>
            <a:off x="620566" y="3832101"/>
            <a:ext cx="345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Employers contribute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a fixed amount in account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for employees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3A9A9E-3EA8-0B4D-23F6-B34C76DB382F}"/>
              </a:ext>
            </a:extLst>
          </p:cNvPr>
          <p:cNvSpPr txBox="1"/>
          <p:nvPr/>
        </p:nvSpPr>
        <p:spPr>
          <a:xfrm>
            <a:off x="533367" y="1270542"/>
            <a:ext cx="1134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ndividual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C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overage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H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ealth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R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eimbursement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bin" panose="00000500000000000000" pitchFamily="2" charset="0"/>
              </a:rPr>
              <a:t>rrangement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A type of health reimbursement account for employers </a:t>
            </a:r>
            <a:endParaRPr lang="en-US" sz="2800" kern="1200" dirty="0">
              <a:solidFill>
                <a:schemeClr val="bg2">
                  <a:lumMod val="10000"/>
                </a:schemeClr>
              </a:solidFill>
              <a:latin typeface="Cabin" panose="00000500000000000000" pitchFamily="2" charset="0"/>
            </a:endParaRPr>
          </a:p>
        </p:txBody>
      </p:sp>
      <p:pic>
        <p:nvPicPr>
          <p:cNvPr id="23" name="Graphic 22" descr="Medical with solid fill">
            <a:extLst>
              <a:ext uri="{FF2B5EF4-FFF2-40B4-BE49-F238E27FC236}">
                <a16:creationId xmlns:a16="http://schemas.microsoft.com/office/drawing/2014/main" id="{6F24186A-5724-9DF7-B5E7-876E5A74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0993" y="291770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05481D-A030-A6F8-CDEB-FB70324BA174}"/>
              </a:ext>
            </a:extLst>
          </p:cNvPr>
          <p:cNvSpPr txBox="1"/>
          <p:nvPr/>
        </p:nvSpPr>
        <p:spPr>
          <a:xfrm>
            <a:off x="4456866" y="3832101"/>
            <a:ext cx="349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Employees choose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their own health plans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from individual market</a:t>
            </a:r>
          </a:p>
        </p:txBody>
      </p:sp>
      <p:pic>
        <p:nvPicPr>
          <p:cNvPr id="26" name="Graphic 25" descr="Piggy Bank with solid fill">
            <a:extLst>
              <a:ext uri="{FF2B5EF4-FFF2-40B4-BE49-F238E27FC236}">
                <a16:creationId xmlns:a16="http://schemas.microsoft.com/office/drawing/2014/main" id="{D661DFE7-A3BD-0278-A66D-7DC0AB1F1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5339" y="2917701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391F60-7657-F9B0-EC91-3514156156AC}"/>
              </a:ext>
            </a:extLst>
          </p:cNvPr>
          <p:cNvSpPr txBox="1"/>
          <p:nvPr/>
        </p:nvSpPr>
        <p:spPr>
          <a:xfrm>
            <a:off x="8256690" y="3856310"/>
            <a:ext cx="343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Budget-friendly, hassle-free quality health insurance</a:t>
            </a:r>
          </a:p>
        </p:txBody>
      </p:sp>
      <p:pic>
        <p:nvPicPr>
          <p:cNvPr id="29" name="Graphic 28" descr="Dollar with solid fill">
            <a:extLst>
              <a:ext uri="{FF2B5EF4-FFF2-40B4-BE49-F238E27FC236}">
                <a16:creationId xmlns:a16="http://schemas.microsoft.com/office/drawing/2014/main" id="{4C15FA41-3F33-B13F-7AC8-DDBB9FFC2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9362" y="2811786"/>
            <a:ext cx="304752" cy="3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5727" y="120947"/>
            <a:ext cx="11430003" cy="1084400"/>
          </a:xfrm>
        </p:spPr>
        <p:txBody>
          <a:bodyPr>
            <a:normAutofit/>
          </a:bodyPr>
          <a:lstStyle/>
          <a:p>
            <a:r>
              <a:rPr lang="en-US" dirty="0"/>
              <a:t>Employ</a:t>
            </a:r>
            <a:r>
              <a:rPr lang="en-US" b="1" u="sng" dirty="0"/>
              <a:t>er</a:t>
            </a:r>
            <a:r>
              <a:rPr lang="en-US" dirty="0"/>
              <a:t> Advantages of an ICHRA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pic>
        <p:nvPicPr>
          <p:cNvPr id="29" name="Graphic 28" descr="Dollar with solid fill">
            <a:extLst>
              <a:ext uri="{FF2B5EF4-FFF2-40B4-BE49-F238E27FC236}">
                <a16:creationId xmlns:a16="http://schemas.microsoft.com/office/drawing/2014/main" id="{DE76F214-5472-DF6A-36DE-1EB2B7D6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6450" y="3111735"/>
            <a:ext cx="304752" cy="3047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28DB2C-DFE1-2881-3200-BAB6E26C482B}"/>
              </a:ext>
            </a:extLst>
          </p:cNvPr>
          <p:cNvGrpSpPr/>
          <p:nvPr/>
        </p:nvGrpSpPr>
        <p:grpSpPr>
          <a:xfrm>
            <a:off x="244333" y="2075262"/>
            <a:ext cx="3664693" cy="3274659"/>
            <a:chOff x="434515" y="2071082"/>
            <a:chExt cx="3108797" cy="27779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009B40-6DEB-F501-7962-F74AF1827875}"/>
                </a:ext>
              </a:extLst>
            </p:cNvPr>
            <p:cNvGrpSpPr/>
            <p:nvPr/>
          </p:nvGrpSpPr>
          <p:grpSpPr>
            <a:xfrm>
              <a:off x="603194" y="2175587"/>
              <a:ext cx="2759936" cy="2506986"/>
              <a:chOff x="709723" y="1242873"/>
              <a:chExt cx="2759936" cy="250698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DCC614-94E5-D52F-C2C6-63BD400368D0}"/>
                  </a:ext>
                </a:extLst>
              </p:cNvPr>
              <p:cNvSpPr txBox="1"/>
              <p:nvPr/>
            </p:nvSpPr>
            <p:spPr>
              <a:xfrm>
                <a:off x="765124" y="3018339"/>
                <a:ext cx="2651760" cy="7315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5364" tIns="245364" rIns="327152" bIns="368046" numCol="1" spcCol="1270" anchor="t" anchorCtr="0">
                <a:noAutofit/>
              </a:bodyPr>
              <a:lstStyle/>
              <a:p>
                <a:pPr marL="0" lvl="1" algn="l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4600" kern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1CD3C2-63CC-B0C7-1CEE-1A68FA05B15D}"/>
                  </a:ext>
                </a:extLst>
              </p:cNvPr>
              <p:cNvSpPr txBox="1"/>
              <p:nvPr/>
            </p:nvSpPr>
            <p:spPr>
              <a:xfrm>
                <a:off x="709723" y="1242873"/>
                <a:ext cx="2759936" cy="548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More financial control </a:t>
                </a:r>
                <a:b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and predictability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07ABE-354E-FA4C-CAC9-5B8D10B1DB61}"/>
                  </a:ext>
                </a:extLst>
              </p:cNvPr>
              <p:cNvSpPr txBox="1"/>
              <p:nvPr/>
            </p:nvSpPr>
            <p:spPr>
              <a:xfrm>
                <a:off x="886409" y="3016140"/>
                <a:ext cx="2485748" cy="704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Fixed financial contributions </a:t>
                </a:r>
                <a:b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so employers can budget for and define increase</a:t>
                </a:r>
              </a:p>
            </p:txBody>
          </p:sp>
        </p:grpSp>
        <p:pic>
          <p:nvPicPr>
            <p:cNvPr id="27" name="Graphic 26" descr="Telescope with solid fill">
              <a:extLst>
                <a:ext uri="{FF2B5EF4-FFF2-40B4-BE49-F238E27FC236}">
                  <a16:creationId xmlns:a16="http://schemas.microsoft.com/office/drawing/2014/main" id="{EFB1E68D-6210-ED6E-D19E-3CAFCE6F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1494" y="292124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Piggy Bank with solid fill">
              <a:extLst>
                <a:ext uri="{FF2B5EF4-FFF2-40B4-BE49-F238E27FC236}">
                  <a16:creationId xmlns:a16="http://schemas.microsoft.com/office/drawing/2014/main" id="{85A0F4C0-BE49-88D1-2FFE-193D4828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2412" y="2964679"/>
              <a:ext cx="914400" cy="9144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7F7DCC-2946-872C-1380-103F4455AD4A}"/>
                </a:ext>
              </a:extLst>
            </p:cNvPr>
            <p:cNvSpPr/>
            <p:nvPr/>
          </p:nvSpPr>
          <p:spPr>
            <a:xfrm>
              <a:off x="434515" y="2071082"/>
              <a:ext cx="3108797" cy="2777927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6BEF8-80A9-506B-DE28-D7C6CDA4937A}"/>
              </a:ext>
            </a:extLst>
          </p:cNvPr>
          <p:cNvGrpSpPr/>
          <p:nvPr/>
        </p:nvGrpSpPr>
        <p:grpSpPr>
          <a:xfrm>
            <a:off x="4290897" y="2071082"/>
            <a:ext cx="3832991" cy="3428965"/>
            <a:chOff x="4282246" y="2071083"/>
            <a:chExt cx="3017520" cy="246888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75C65B-31F0-B6CE-B1F9-F5E40F0222DC}"/>
                </a:ext>
              </a:extLst>
            </p:cNvPr>
            <p:cNvGrpSpPr/>
            <p:nvPr/>
          </p:nvGrpSpPr>
          <p:grpSpPr>
            <a:xfrm>
              <a:off x="4477152" y="2166709"/>
              <a:ext cx="2759937" cy="2179218"/>
              <a:chOff x="4748224" y="1233995"/>
              <a:chExt cx="2759937" cy="217921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B7A117D-84FF-9C86-7B85-52B1E8614CE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48225" y="2681693"/>
                <a:ext cx="2651760" cy="731520"/>
                <a:chOff x="4312" y="1684109"/>
                <a:chExt cx="2593000" cy="202032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3279035-EB61-3C5A-9457-6903A4E40FE0}"/>
                    </a:ext>
                  </a:extLst>
                </p:cNvPr>
                <p:cNvSpPr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48C7B1-8C33-BCF8-0B8C-6DC65FD90B9C}"/>
                    </a:ext>
                  </a:extLst>
                </p:cNvPr>
                <p:cNvSpPr txBox="1"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5364" tIns="245364" rIns="327152" bIns="368046" numCol="1" spcCol="1270" anchor="t" anchorCtr="0">
                  <a:noAutofit/>
                </a:bodyPr>
                <a:lstStyle/>
                <a:p>
                  <a:pPr marL="0" lvl="1" algn="l" defTabSz="2044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4600" kern="1200" dirty="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666A5-369E-DEC0-F2D4-7D4E5A956E45}"/>
                  </a:ext>
                </a:extLst>
              </p:cNvPr>
              <p:cNvSpPr txBox="1"/>
              <p:nvPr/>
            </p:nvSpPr>
            <p:spPr>
              <a:xfrm>
                <a:off x="4748225" y="1233995"/>
                <a:ext cx="2759936" cy="46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Simple administration </a:t>
                </a:r>
                <a:b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for employers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873A93-239F-9C28-AE98-55AE6A4B05CA}"/>
                  </a:ext>
                </a:extLst>
              </p:cNvPr>
              <p:cNvSpPr txBox="1"/>
              <p:nvPr/>
            </p:nvSpPr>
            <p:spPr>
              <a:xfrm>
                <a:off x="4748224" y="2728454"/>
                <a:ext cx="2759936" cy="59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Employers do not have to choose </a:t>
                </a:r>
                <a:b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a single plan for all employees </a:t>
                </a:r>
                <a:b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for diverse health care needs</a:t>
                </a:r>
              </a:p>
            </p:txBody>
          </p:sp>
        </p:grpSp>
        <p:pic>
          <p:nvPicPr>
            <p:cNvPr id="71" name="Graphic 70" descr="Checklist with solid fill">
              <a:extLst>
                <a:ext uri="{FF2B5EF4-FFF2-40B4-BE49-F238E27FC236}">
                  <a16:creationId xmlns:a16="http://schemas.microsoft.com/office/drawing/2014/main" id="{9133F363-5C8E-028E-CDFD-34BD5927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43119" y="272218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Grining and sweating face with solid fill with solid fill">
              <a:extLst>
                <a:ext uri="{FF2B5EF4-FFF2-40B4-BE49-F238E27FC236}">
                  <a16:creationId xmlns:a16="http://schemas.microsoft.com/office/drawing/2014/main" id="{1E46E018-3FCC-2115-73A5-8A93874B3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08808" y="2722573"/>
              <a:ext cx="914400" cy="9144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1708D7-35FD-AD93-50FA-F5A02F50EBB3}"/>
                </a:ext>
              </a:extLst>
            </p:cNvPr>
            <p:cNvSpPr/>
            <p:nvPr/>
          </p:nvSpPr>
          <p:spPr>
            <a:xfrm>
              <a:off x="4282246" y="2071083"/>
              <a:ext cx="3017520" cy="2468880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6EAB6D-7A7B-C07E-5101-307C3B3D2C81}"/>
              </a:ext>
            </a:extLst>
          </p:cNvPr>
          <p:cNvGrpSpPr/>
          <p:nvPr/>
        </p:nvGrpSpPr>
        <p:grpSpPr>
          <a:xfrm>
            <a:off x="8420286" y="2071082"/>
            <a:ext cx="3720957" cy="3278838"/>
            <a:chOff x="8112830" y="2071083"/>
            <a:chExt cx="3017520" cy="24688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81D6FA0-71E7-63C0-BB88-C8A8E7653D39}"/>
                </a:ext>
              </a:extLst>
            </p:cNvPr>
            <p:cNvGrpSpPr/>
            <p:nvPr/>
          </p:nvGrpSpPr>
          <p:grpSpPr>
            <a:xfrm>
              <a:off x="8282649" y="2157831"/>
              <a:ext cx="2772997" cy="2188096"/>
              <a:chOff x="4735164" y="1225117"/>
              <a:chExt cx="2772997" cy="218809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1B3087D-7362-2627-418E-656EEC5EBEB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48225" y="2681693"/>
                <a:ext cx="2651760" cy="731520"/>
                <a:chOff x="4312" y="1684109"/>
                <a:chExt cx="2593000" cy="202032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787648B-EE7E-FFDC-81E1-EDC37F1897FC}"/>
                    </a:ext>
                  </a:extLst>
                </p:cNvPr>
                <p:cNvSpPr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853E7F7-B80A-47DE-E077-C2E371880D3C}"/>
                    </a:ext>
                  </a:extLst>
                </p:cNvPr>
                <p:cNvSpPr txBox="1"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5364" tIns="245364" rIns="327152" bIns="368046" numCol="1" spcCol="1270" anchor="t" anchorCtr="0">
                  <a:noAutofit/>
                </a:bodyPr>
                <a:lstStyle/>
                <a:p>
                  <a:pPr marL="0" lvl="1" algn="l" defTabSz="2044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4600" kern="1200" dirty="0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9D4EF5-584D-BA5B-BD4D-138ED3D92EB6}"/>
                  </a:ext>
                </a:extLst>
              </p:cNvPr>
              <p:cNvSpPr txBox="1"/>
              <p:nvPr/>
            </p:nvSpPr>
            <p:spPr>
              <a:xfrm>
                <a:off x="4748225" y="1225117"/>
                <a:ext cx="2759936" cy="486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No maximum contribution </a:t>
                </a:r>
                <a:b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</a:br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per employee class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C86518-89B5-C306-584D-F8C853E585C7}"/>
                  </a:ext>
                </a:extLst>
              </p:cNvPr>
              <p:cNvSpPr txBox="1"/>
              <p:nvPr/>
            </p:nvSpPr>
            <p:spPr>
              <a:xfrm>
                <a:off x="4735164" y="2674548"/>
                <a:ext cx="2664821" cy="62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  <a:latin typeface="Cabin" panose="00000500000000000000" pitchFamily="2" charset="0"/>
                  </a:rPr>
                  <a:t>Employers can contribute different amounts to different employee types with no cap</a:t>
                </a:r>
              </a:p>
            </p:txBody>
          </p:sp>
        </p:grpSp>
        <p:pic>
          <p:nvPicPr>
            <p:cNvPr id="81" name="Graphic 80" descr="Flying Money with solid fill">
              <a:extLst>
                <a:ext uri="{FF2B5EF4-FFF2-40B4-BE49-F238E27FC236}">
                  <a16:creationId xmlns:a16="http://schemas.microsoft.com/office/drawing/2014/main" id="{41FF50B3-14D4-9E42-0A08-00526CBF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32523" y="2686126"/>
              <a:ext cx="914400" cy="914400"/>
            </a:xfrm>
            <a:prstGeom prst="rect">
              <a:avLst/>
            </a:prstGeom>
          </p:spPr>
        </p:pic>
        <p:pic>
          <p:nvPicPr>
            <p:cNvPr id="83" name="Graphic 82" descr="Sunglasses face with solid fill with solid fill">
              <a:extLst>
                <a:ext uri="{FF2B5EF4-FFF2-40B4-BE49-F238E27FC236}">
                  <a16:creationId xmlns:a16="http://schemas.microsoft.com/office/drawing/2014/main" id="{5AC8A52F-96A4-8DB5-AE04-1101AC2D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93441" y="2724794"/>
              <a:ext cx="914400" cy="914400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A9602C4-AA82-EFB8-14B6-58CDA7F8DC64}"/>
                </a:ext>
              </a:extLst>
            </p:cNvPr>
            <p:cNvSpPr/>
            <p:nvPr/>
          </p:nvSpPr>
          <p:spPr>
            <a:xfrm>
              <a:off x="8112830" y="2071083"/>
              <a:ext cx="3017520" cy="2468880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lus Sign 5">
            <a:extLst>
              <a:ext uri="{FF2B5EF4-FFF2-40B4-BE49-F238E27FC236}">
                <a16:creationId xmlns:a16="http://schemas.microsoft.com/office/drawing/2014/main" id="{8F5869CE-1649-2F06-4D2C-A1BFAE51C877}"/>
              </a:ext>
            </a:extLst>
          </p:cNvPr>
          <p:cNvSpPr/>
          <p:nvPr/>
        </p:nvSpPr>
        <p:spPr>
          <a:xfrm>
            <a:off x="3780886" y="2987959"/>
            <a:ext cx="580258" cy="612567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6254935E-18F7-8D20-43B7-2881F978C332}"/>
              </a:ext>
            </a:extLst>
          </p:cNvPr>
          <p:cNvSpPr/>
          <p:nvPr/>
        </p:nvSpPr>
        <p:spPr>
          <a:xfrm>
            <a:off x="7970927" y="3069972"/>
            <a:ext cx="580258" cy="612567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253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0272" y="-1876"/>
            <a:ext cx="11430003" cy="1084400"/>
          </a:xfrm>
        </p:spPr>
        <p:txBody>
          <a:bodyPr>
            <a:normAutofit/>
          </a:bodyPr>
          <a:lstStyle/>
          <a:p>
            <a:r>
              <a:rPr lang="en-US" dirty="0"/>
              <a:t>Employ</a:t>
            </a:r>
            <a:r>
              <a:rPr lang="en-US" b="1" u="sng" dirty="0"/>
              <a:t>ee</a:t>
            </a:r>
            <a:r>
              <a:rPr lang="en-US" dirty="0"/>
              <a:t> Advantages of an ICHRA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bin" panose="020B0803050202020004" pitchFamily="34" charset="0"/>
                <a:ea typeface="+mn-ea"/>
                <a:cs typeface="+mn-cs"/>
              </a:rPr>
              <a:t>Neighborhood Health Plan of Rhode Island © 2024  Confidential &amp; Not for Distribution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28DB2C-DFE1-2881-3200-BAB6E26C482B}"/>
              </a:ext>
            </a:extLst>
          </p:cNvPr>
          <p:cNvGrpSpPr/>
          <p:nvPr/>
        </p:nvGrpSpPr>
        <p:grpSpPr>
          <a:xfrm>
            <a:off x="720740" y="2032877"/>
            <a:ext cx="3146924" cy="3153272"/>
            <a:chOff x="489916" y="2071083"/>
            <a:chExt cx="3017520" cy="26133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009B40-6DEB-F501-7962-F74AF1827875}"/>
                </a:ext>
              </a:extLst>
            </p:cNvPr>
            <p:cNvGrpSpPr/>
            <p:nvPr/>
          </p:nvGrpSpPr>
          <p:grpSpPr>
            <a:xfrm>
              <a:off x="619319" y="2175587"/>
              <a:ext cx="2799212" cy="2508893"/>
              <a:chOff x="725848" y="1242873"/>
              <a:chExt cx="2799212" cy="250889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796B58A-E282-B203-5A06-F4EE91290A2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65124" y="2681693"/>
                <a:ext cx="2651760" cy="731520"/>
                <a:chOff x="4312" y="1684109"/>
                <a:chExt cx="2593000" cy="202032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6D5F90-6D40-2D53-D7F8-F1ACF1D7BCFE}"/>
                    </a:ext>
                  </a:extLst>
                </p:cNvPr>
                <p:cNvSpPr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2DCC614-94E5-D52F-C2C6-63BD400368D0}"/>
                    </a:ext>
                  </a:extLst>
                </p:cNvPr>
                <p:cNvSpPr txBox="1"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5364" tIns="245364" rIns="327152" bIns="368046" numCol="1" spcCol="1270" anchor="t" anchorCtr="0">
                  <a:noAutofit/>
                </a:bodyPr>
                <a:lstStyle/>
                <a:p>
                  <a:pPr marL="0" marR="0" lvl="1" indent="0" algn="l" defTabSz="20447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1CD3C2-63CC-B0C7-1CEE-1A68FA05B15D}"/>
                  </a:ext>
                </a:extLst>
              </p:cNvPr>
              <p:cNvSpPr txBox="1"/>
              <p:nvPr/>
            </p:nvSpPr>
            <p:spPr>
              <a:xfrm>
                <a:off x="765124" y="1242873"/>
                <a:ext cx="2759936" cy="535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Employees choose their own health plan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07ABE-354E-FA4C-CAC9-5B8D10B1DB61}"/>
                  </a:ext>
                </a:extLst>
              </p:cNvPr>
              <p:cNvSpPr txBox="1"/>
              <p:nvPr/>
            </p:nvSpPr>
            <p:spPr>
              <a:xfrm>
                <a:off x="725848" y="2674548"/>
                <a:ext cx="269103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Employees select an individual market plan that is best for them and their family.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7F7DCC-2946-872C-1380-103F4455AD4A}"/>
                </a:ext>
              </a:extLst>
            </p:cNvPr>
            <p:cNvSpPr/>
            <p:nvPr/>
          </p:nvSpPr>
          <p:spPr>
            <a:xfrm>
              <a:off x="489916" y="2071083"/>
              <a:ext cx="3017520" cy="2468880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6BEF8-80A9-506B-DE28-D7C6CDA4937A}"/>
              </a:ext>
            </a:extLst>
          </p:cNvPr>
          <p:cNvGrpSpPr/>
          <p:nvPr/>
        </p:nvGrpSpPr>
        <p:grpSpPr>
          <a:xfrm>
            <a:off x="4513070" y="2071083"/>
            <a:ext cx="3146924" cy="2978900"/>
            <a:chOff x="4282246" y="2071083"/>
            <a:chExt cx="3017520" cy="246888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75C65B-31F0-B6CE-B1F9-F5E40F0222DC}"/>
                </a:ext>
              </a:extLst>
            </p:cNvPr>
            <p:cNvGrpSpPr/>
            <p:nvPr/>
          </p:nvGrpSpPr>
          <p:grpSpPr>
            <a:xfrm>
              <a:off x="4477153" y="2166709"/>
              <a:ext cx="2759936" cy="2271551"/>
              <a:chOff x="4748225" y="1233995"/>
              <a:chExt cx="2759936" cy="227155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B7A117D-84FF-9C86-7B85-52B1E8614CE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48225" y="2681693"/>
                <a:ext cx="2651760" cy="731520"/>
                <a:chOff x="4312" y="1684109"/>
                <a:chExt cx="2593000" cy="202032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3279035-EB61-3C5A-9457-6903A4E40FE0}"/>
                    </a:ext>
                  </a:extLst>
                </p:cNvPr>
                <p:cNvSpPr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48C7B1-8C33-BCF8-0B8C-6DC65FD90B9C}"/>
                    </a:ext>
                  </a:extLst>
                </p:cNvPr>
                <p:cNvSpPr txBox="1"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5364" tIns="245364" rIns="327152" bIns="368046" numCol="1" spcCol="1270" anchor="t" anchorCtr="0">
                  <a:noAutofit/>
                </a:bodyPr>
                <a:lstStyle/>
                <a:p>
                  <a:pPr marL="0" marR="0" lvl="1" indent="0" algn="l" defTabSz="20447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7666A5-369E-DEC0-F2D4-7D4E5A956E45}"/>
                  </a:ext>
                </a:extLst>
              </p:cNvPr>
              <p:cNvSpPr txBox="1"/>
              <p:nvPr/>
            </p:nvSpPr>
            <p:spPr>
              <a:xfrm>
                <a:off x="4748225" y="1233995"/>
                <a:ext cx="2759936" cy="535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Tax advantages to employers and employees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873A93-239F-9C28-AE98-55AE6A4B05CA}"/>
                  </a:ext>
                </a:extLst>
              </p:cNvPr>
              <p:cNvSpPr txBox="1"/>
              <p:nvPr/>
            </p:nvSpPr>
            <p:spPr>
              <a:xfrm>
                <a:off x="4748225" y="2674549"/>
                <a:ext cx="24857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Contributions do not count toward employees’ taxable  wages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1708D7-35FD-AD93-50FA-F5A02F50EBB3}"/>
                </a:ext>
              </a:extLst>
            </p:cNvPr>
            <p:cNvSpPr/>
            <p:nvPr/>
          </p:nvSpPr>
          <p:spPr>
            <a:xfrm>
              <a:off x="4282246" y="2071083"/>
              <a:ext cx="3017520" cy="2468880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6EAB6D-7A7B-C07E-5101-307C3B3D2C81}"/>
              </a:ext>
            </a:extLst>
          </p:cNvPr>
          <p:cNvGrpSpPr/>
          <p:nvPr/>
        </p:nvGrpSpPr>
        <p:grpSpPr>
          <a:xfrm>
            <a:off x="8305400" y="2071083"/>
            <a:ext cx="3267901" cy="2978900"/>
            <a:chOff x="8095242" y="2071083"/>
            <a:chExt cx="3035108" cy="24688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81D6FA0-71E7-63C0-BB88-C8A8E7653D39}"/>
                </a:ext>
              </a:extLst>
            </p:cNvPr>
            <p:cNvGrpSpPr/>
            <p:nvPr/>
          </p:nvGrpSpPr>
          <p:grpSpPr>
            <a:xfrm>
              <a:off x="8095242" y="2157831"/>
              <a:ext cx="3035108" cy="2280429"/>
              <a:chOff x="4547757" y="1225117"/>
              <a:chExt cx="3035108" cy="228042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1B3087D-7362-2627-418E-656EEC5EBEB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48225" y="2681693"/>
                <a:ext cx="2651760" cy="731520"/>
                <a:chOff x="4312" y="1684109"/>
                <a:chExt cx="2593000" cy="202032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787648B-EE7E-FFDC-81E1-EDC37F1897FC}"/>
                    </a:ext>
                  </a:extLst>
                </p:cNvPr>
                <p:cNvSpPr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853E7F7-B80A-47DE-E077-C2E371880D3C}"/>
                    </a:ext>
                  </a:extLst>
                </p:cNvPr>
                <p:cNvSpPr txBox="1"/>
                <p:nvPr/>
              </p:nvSpPr>
              <p:spPr>
                <a:xfrm>
                  <a:off x="4312" y="1684109"/>
                  <a:ext cx="2593000" cy="20203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5364" tIns="245364" rIns="327152" bIns="368046" numCol="1" spcCol="1270" anchor="t" anchorCtr="0">
                  <a:noAutofit/>
                </a:bodyPr>
                <a:lstStyle/>
                <a:p>
                  <a:pPr marL="0" marR="0" lvl="1" indent="0" algn="l" defTabSz="20447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32C28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9D4EF5-584D-BA5B-BD4D-138ED3D92EB6}"/>
                  </a:ext>
                </a:extLst>
              </p:cNvPr>
              <p:cNvSpPr txBox="1"/>
              <p:nvPr/>
            </p:nvSpPr>
            <p:spPr>
              <a:xfrm>
                <a:off x="4547757" y="1225117"/>
                <a:ext cx="3035108" cy="535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Health benefits for part-time </a:t>
                </a:r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latin typeface="Cabin" panose="00000500000000000000" pitchFamily="2" charset="0"/>
                  </a:rPr>
                  <a:t>and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hourly employees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C86518-89B5-C306-584D-F8C853E585C7}"/>
                  </a:ext>
                </a:extLst>
              </p:cNvPr>
              <p:cNvSpPr txBox="1"/>
              <p:nvPr/>
            </p:nvSpPr>
            <p:spPr>
              <a:xfrm>
                <a:off x="4748225" y="2674549"/>
                <a:ext cx="24857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bin" panose="00000500000000000000" pitchFamily="2" charset="0"/>
                  </a:rPr>
                  <a:t>Flexible contributions for part-time, seasonal and hourly employees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A9602C4-AA82-EFB8-14B6-58CDA7F8DC64}"/>
                </a:ext>
              </a:extLst>
            </p:cNvPr>
            <p:cNvSpPr/>
            <p:nvPr/>
          </p:nvSpPr>
          <p:spPr>
            <a:xfrm>
              <a:off x="8112830" y="2071083"/>
              <a:ext cx="3017520" cy="2468880"/>
            </a:xfrm>
            <a:prstGeom prst="round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lus Sign 5">
            <a:extLst>
              <a:ext uri="{FF2B5EF4-FFF2-40B4-BE49-F238E27FC236}">
                <a16:creationId xmlns:a16="http://schemas.microsoft.com/office/drawing/2014/main" id="{8F5869CE-1649-2F06-4D2C-A1BFAE51C877}"/>
              </a:ext>
            </a:extLst>
          </p:cNvPr>
          <p:cNvSpPr/>
          <p:nvPr/>
        </p:nvSpPr>
        <p:spPr>
          <a:xfrm>
            <a:off x="3835536" y="2987959"/>
            <a:ext cx="580258" cy="612567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6254935E-18F7-8D20-43B7-2881F978C332}"/>
              </a:ext>
            </a:extLst>
          </p:cNvPr>
          <p:cNvSpPr/>
          <p:nvPr/>
        </p:nvSpPr>
        <p:spPr>
          <a:xfrm>
            <a:off x="7631016" y="2963909"/>
            <a:ext cx="580258" cy="612567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Family with two children with solid fill">
            <a:extLst>
              <a:ext uri="{FF2B5EF4-FFF2-40B4-BE49-F238E27FC236}">
                <a16:creationId xmlns:a16="http://schemas.microsoft.com/office/drawing/2014/main" id="{6C608969-F8D2-3C3A-CBE2-AB001D7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508" y="2786703"/>
            <a:ext cx="914400" cy="914400"/>
          </a:xfrm>
          <a:prstGeom prst="rect">
            <a:avLst/>
          </a:prstGeom>
        </p:spPr>
      </p:pic>
      <p:pic>
        <p:nvPicPr>
          <p:cNvPr id="17" name="Graphic 16" descr="Two Men with solid fill">
            <a:extLst>
              <a:ext uri="{FF2B5EF4-FFF2-40B4-BE49-F238E27FC236}">
                <a16:creationId xmlns:a16="http://schemas.microsoft.com/office/drawing/2014/main" id="{226AD122-3D0B-7B08-7E2F-E5BE66F9B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848" y="2740536"/>
            <a:ext cx="914400" cy="914400"/>
          </a:xfrm>
          <a:prstGeom prst="rect">
            <a:avLst/>
          </a:prstGeom>
        </p:spPr>
      </p:pic>
      <p:pic>
        <p:nvPicPr>
          <p:cNvPr id="18" name="Graphic 17" descr="Tax with solid fill">
            <a:extLst>
              <a:ext uri="{FF2B5EF4-FFF2-40B4-BE49-F238E27FC236}">
                <a16:creationId xmlns:a16="http://schemas.microsoft.com/office/drawing/2014/main" id="{EABD1B26-ED5B-0BCE-6D00-47B979CFE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114" y="2911086"/>
            <a:ext cx="914400" cy="914400"/>
          </a:xfrm>
          <a:prstGeom prst="rect">
            <a:avLst/>
          </a:prstGeom>
        </p:spPr>
      </p:pic>
      <p:pic>
        <p:nvPicPr>
          <p:cNvPr id="19" name="Graphic 18" descr="Scissors with solid fill">
            <a:extLst>
              <a:ext uri="{FF2B5EF4-FFF2-40B4-BE49-F238E27FC236}">
                <a16:creationId xmlns:a16="http://schemas.microsoft.com/office/drawing/2014/main" id="{89A21069-2696-39F7-1A66-171AFAF55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5274" y="2911043"/>
            <a:ext cx="914400" cy="914400"/>
          </a:xfrm>
          <a:prstGeom prst="rect">
            <a:avLst/>
          </a:prstGeom>
        </p:spPr>
      </p:pic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BA00F91E-5A8A-4306-7E0F-D2C4DECF4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33051" y="2885224"/>
            <a:ext cx="914400" cy="914400"/>
          </a:xfrm>
          <a:prstGeom prst="rect">
            <a:avLst/>
          </a:prstGeom>
        </p:spPr>
      </p:pic>
      <p:pic>
        <p:nvPicPr>
          <p:cNvPr id="21" name="Graphic 20" descr="Dim (Medium Sun) with solid fill">
            <a:extLst>
              <a:ext uri="{FF2B5EF4-FFF2-40B4-BE49-F238E27FC236}">
                <a16:creationId xmlns:a16="http://schemas.microsoft.com/office/drawing/2014/main" id="{67DC02C8-542F-D082-83EE-490D7B5230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79344" y="2870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D5B91-D50B-CEA6-70AA-809BF41B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2024  Confidential &amp; Not for Distribution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C953A-B7B0-773E-EF27-A5BF3FE8F509}"/>
              </a:ext>
            </a:extLst>
          </p:cNvPr>
          <p:cNvSpPr txBox="1"/>
          <p:nvPr/>
        </p:nvSpPr>
        <p:spPr>
          <a:xfrm>
            <a:off x="504313" y="1406683"/>
            <a:ext cx="1082817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Utilizes Neighborhood’s current Individual portfolio of plan designs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Market includes both small and large groups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Niche Opportunity – no other RI plans embracing this space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Growth in Individual market with potential to positively impact margin</a:t>
            </a:r>
            <a:r>
              <a:rPr lang="en-US" sz="2800" strike="sngStrike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reinsurance and risk adjustment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38E7D-DBDA-4E7D-DE7C-86993DBC2FEC}"/>
              </a:ext>
            </a:extLst>
          </p:cNvPr>
          <p:cNvSpPr txBox="1"/>
          <p:nvPr/>
        </p:nvSpPr>
        <p:spPr>
          <a:xfrm>
            <a:off x="504313" y="123646"/>
            <a:ext cx="787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Neighborhood Opportunities</a:t>
            </a:r>
            <a:endParaRPr lang="en-US" sz="4400" kern="1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1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FC62C-5FEA-24E5-E0CE-7AA7D3ED422A}"/>
              </a:ext>
            </a:extLst>
          </p:cNvPr>
          <p:cNvSpPr txBox="1"/>
          <p:nvPr/>
        </p:nvSpPr>
        <p:spPr>
          <a:xfrm>
            <a:off x="547051" y="1472452"/>
            <a:ext cx="1127838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No employer size limit to participate. Neighborhood can offer plans to employers larger than 50 without offering Large group plans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Highest adoption of ICHRAs is new businesses, start-ups, and micro businesses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Coverage options available for part-time/seasonal employees, as well employees working remotely in RI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Community-based organizations could benefit from fixed dollar contributions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2B350F1-D7B4-78FD-9530-9A90B100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1" y="5280"/>
            <a:ext cx="11430003" cy="1084400"/>
          </a:xfrm>
        </p:spPr>
        <p:txBody>
          <a:bodyPr/>
          <a:lstStyle/>
          <a:p>
            <a:r>
              <a:rPr lang="en-US" sz="4400" dirty="0"/>
              <a:t>Neighborhood: Market-share opportunities</a:t>
            </a:r>
            <a:endParaRPr lang="en-US" sz="4400" kern="1200" dirty="0"/>
          </a:p>
        </p:txBody>
      </p:sp>
    </p:spTree>
    <p:extLst>
      <p:ext uri="{BB962C8B-B14F-4D97-AF65-F5344CB8AC3E}">
        <p14:creationId xmlns:p14="http://schemas.microsoft.com/office/powerpoint/2010/main" val="94265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DFB240-694B-207D-1003-75976951C442}"/>
              </a:ext>
            </a:extLst>
          </p:cNvPr>
          <p:cNvGrpSpPr/>
          <p:nvPr/>
        </p:nvGrpSpPr>
        <p:grpSpPr>
          <a:xfrm>
            <a:off x="395436" y="1505488"/>
            <a:ext cx="10961717" cy="4093428"/>
            <a:chOff x="508231" y="1335340"/>
            <a:chExt cx="10961717" cy="40934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CFC62C-5FEA-24E5-E0CE-7AA7D3ED422A}"/>
                </a:ext>
              </a:extLst>
            </p:cNvPr>
            <p:cNvSpPr txBox="1"/>
            <p:nvPr/>
          </p:nvSpPr>
          <p:spPr>
            <a:xfrm>
              <a:off x="508231" y="1335340"/>
              <a:ext cx="10961717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Strategic off-Exchange partnership already established – HSA Insurance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HSA has off-Exchange platform up and running, offering ICHRAs since 2020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Platform includes broker portal, enrollment functionality &amp; premium billing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HSA has brokers and businesses requesting RI plan offerings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HSA is connected to 7 Third Party Administrators (TPAs) that will sell plans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bin" panose="00000500000000000000" pitchFamily="2" charset="0"/>
                </a:rPr>
                <a:t>Number of brokers offering ICHRAs through HSA platform      7X since 2020</a:t>
              </a: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en-US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9706A336-85B4-7EA8-BD6C-2D4620B83BF6}"/>
                </a:ext>
              </a:extLst>
            </p:cNvPr>
            <p:cNvSpPr/>
            <p:nvPr/>
          </p:nvSpPr>
          <p:spPr>
            <a:xfrm>
              <a:off x="8608580" y="4207943"/>
              <a:ext cx="248574" cy="443884"/>
            </a:xfrm>
            <a:prstGeom prst="up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8">
            <a:extLst>
              <a:ext uri="{FF2B5EF4-FFF2-40B4-BE49-F238E27FC236}">
                <a16:creationId xmlns:a16="http://schemas.microsoft.com/office/drawing/2014/main" id="{1F47160C-10C7-0D15-CA1F-7FF09E39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5" y="0"/>
            <a:ext cx="11430003" cy="1084400"/>
          </a:xfrm>
        </p:spPr>
        <p:txBody>
          <a:bodyPr/>
          <a:lstStyle/>
          <a:p>
            <a:r>
              <a:rPr lang="en-US" sz="4400" dirty="0"/>
              <a:t>HSA Insurance Partnership</a:t>
            </a:r>
            <a:endParaRPr lang="en-US" sz="4400" kern="1200" dirty="0"/>
          </a:p>
        </p:txBody>
      </p:sp>
    </p:spTree>
    <p:extLst>
      <p:ext uri="{BB962C8B-B14F-4D97-AF65-F5344CB8AC3E}">
        <p14:creationId xmlns:p14="http://schemas.microsoft.com/office/powerpoint/2010/main" val="41633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Neighborhood’s Commitment to Health Equity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Rena Sheehan</a:t>
            </a:r>
            <a:br>
              <a:rPr lang="en-US" sz="1800" dirty="0"/>
            </a:br>
            <a:r>
              <a:rPr lang="en-US" sz="1800" dirty="0"/>
              <a:t>Vice President of Clinical Strategy and Implementation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Vicki Verdi</a:t>
            </a:r>
            <a:br>
              <a:rPr lang="en-US" sz="1800" dirty="0"/>
            </a:br>
            <a:r>
              <a:rPr lang="en-US" sz="1800" dirty="0"/>
              <a:t>Health Equity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70888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1222-2316-815A-E927-19F45149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493E-1366-1B8E-4B15-5B2F1315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Vision: Accelerate our commitment to Health Equity so every Rhode Islander, regardless of race, ethnicity, socioeconomic status, and gender has the opportunity to achieve their highest potential for health. </a:t>
            </a:r>
          </a:p>
        </p:txBody>
      </p:sp>
    </p:spTree>
    <p:extLst>
      <p:ext uri="{BB962C8B-B14F-4D97-AF65-F5344CB8AC3E}">
        <p14:creationId xmlns:p14="http://schemas.microsoft.com/office/powerpoint/2010/main" val="28797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BC35-F3C5-3437-A4F2-E93BD4C2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338E0-C2AC-744D-8497-55478795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06268" y="2213867"/>
            <a:ext cx="2743200" cy="365125"/>
          </a:xfrm>
        </p:spPr>
        <p:txBody>
          <a:bodyPr/>
          <a:lstStyle/>
          <a:p>
            <a:fld id="{C4FD1F22-D6B5-40B7-B8FE-12A80B3FCD39}" type="slidenum">
              <a:rPr lang="en-US" smtClean="0"/>
              <a:t>19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D7FB16-8A86-AF55-59FF-920DB328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5" y="1557709"/>
            <a:ext cx="6844017" cy="45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481D178C-EB3D-D395-6B2E-2D7A958457FF}"/>
              </a:ext>
            </a:extLst>
          </p:cNvPr>
          <p:cNvSpPr txBox="1"/>
          <p:nvPr/>
        </p:nvSpPr>
        <p:spPr>
          <a:xfrm>
            <a:off x="7064761" y="1946790"/>
            <a:ext cx="223872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bin" panose="00000500000000000000" pitchFamily="2" charset="0"/>
              </a:rPr>
              <a:t>Model Contract Requirements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9A1F8996-72F4-B12F-35D2-DEC8EB16B191}"/>
              </a:ext>
            </a:extLst>
          </p:cNvPr>
          <p:cNvSpPr txBox="1"/>
          <p:nvPr/>
        </p:nvSpPr>
        <p:spPr>
          <a:xfrm>
            <a:off x="7064761" y="2922080"/>
            <a:ext cx="2238727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bin" panose="00000500000000000000" pitchFamily="2" charset="0"/>
              </a:rPr>
              <a:t>QI &amp; NCQA Accreditation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4458BA68-9CE5-40EB-C512-49C6A5FE89A6}"/>
              </a:ext>
            </a:extLst>
          </p:cNvPr>
          <p:cNvSpPr txBox="1"/>
          <p:nvPr/>
        </p:nvSpPr>
        <p:spPr>
          <a:xfrm>
            <a:off x="7064761" y="3982349"/>
            <a:ext cx="2238727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bin" panose="00000500000000000000" pitchFamily="2" charset="0"/>
              </a:rPr>
              <a:t>CMS HEI </a:t>
            </a:r>
            <a:br>
              <a:rPr lang="en-US" sz="2000" b="1" dirty="0">
                <a:solidFill>
                  <a:schemeClr val="bg1"/>
                </a:solidFill>
                <a:latin typeface="Cabin" panose="000005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Cabin" panose="00000500000000000000" pitchFamily="2" charset="0"/>
              </a:rPr>
              <a:t>&amp; Final Rule 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71B61ACA-BB81-A19C-3206-620810F13B3A}"/>
              </a:ext>
            </a:extLst>
          </p:cNvPr>
          <p:cNvSpPr txBox="1"/>
          <p:nvPr/>
        </p:nvSpPr>
        <p:spPr>
          <a:xfrm>
            <a:off x="7064760" y="5100236"/>
            <a:ext cx="223872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Cabin" panose="00000500000000000000" pitchFamily="2" charset="0"/>
              </a:rPr>
              <a:t>4Report</a:t>
            </a:r>
          </a:p>
        </p:txBody>
      </p:sp>
    </p:spTree>
    <p:extLst>
      <p:ext uri="{BB962C8B-B14F-4D97-AF65-F5344CB8AC3E}">
        <p14:creationId xmlns:p14="http://schemas.microsoft.com/office/powerpoint/2010/main" val="363945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Welcome &amp; Opening Remarks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Peter Marino</a:t>
            </a:r>
            <a:br>
              <a:rPr lang="en-US" sz="1800" dirty="0"/>
            </a:br>
            <a:r>
              <a:rPr lang="en-US" sz="1800" dirty="0"/>
              <a:t>President &amp; CEO</a:t>
            </a:r>
          </a:p>
        </p:txBody>
      </p:sp>
    </p:spTree>
    <p:extLst>
      <p:ext uri="{BB962C8B-B14F-4D97-AF65-F5344CB8AC3E}">
        <p14:creationId xmlns:p14="http://schemas.microsoft.com/office/powerpoint/2010/main" val="169373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A3D-4464-CF52-CC69-AE9F7E35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26F205-5117-D8BF-2731-CCE20175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614487"/>
            <a:ext cx="9715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9B33-A8CB-9243-F19D-F3067983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7BF0E-5F0F-AB7E-60F6-C0BE129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0" y="6301951"/>
            <a:ext cx="3493398" cy="365125"/>
          </a:xfrm>
        </p:spPr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A042A-A8AF-9095-015F-D868B77C998C}"/>
              </a:ext>
            </a:extLst>
          </p:cNvPr>
          <p:cNvSpPr txBox="1"/>
          <p:nvPr/>
        </p:nvSpPr>
        <p:spPr>
          <a:xfrm>
            <a:off x="1719465" y="3505070"/>
            <a:ext cx="247497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2">
                  <a:lumMod val="10000"/>
                </a:schemeClr>
              </a:solidFill>
              <a:latin typeface="Cabin" panose="00000500000000000000" pitchFamily="2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Goal: Align on strategy, review and discuss defined dashboard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with key metrics​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DCD75-1E48-6C49-9609-76C42B1B46A9}"/>
              </a:ext>
            </a:extLst>
          </p:cNvPr>
          <p:cNvSpPr txBox="1"/>
          <p:nvPr/>
        </p:nvSpPr>
        <p:spPr>
          <a:xfrm>
            <a:off x="4858905" y="2143189"/>
            <a:ext cx="2572512" cy="1892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bg2">
                  <a:lumMod val="10000"/>
                </a:schemeClr>
              </a:solidFill>
              <a:latin typeface="Cabin" panose="00000500000000000000" pitchFamily="2" charset="0"/>
            </a:endParaRPr>
          </a:p>
          <a:p>
            <a:pPr algn="ctr"/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Cabin" panose="00000500000000000000" pitchFamily="2" charset="0"/>
              </a:rPr>
              <a:t>Internal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bin" panose="00000500000000000000" pitchFamily="2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bin" panose="00000500000000000000" pitchFamily="2" charset="0"/>
              </a:rPr>
              <a:t>Advisory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Goal: Internal stakeholders to shape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approach and inform ​tactics 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A4753-A9C2-CA4D-B825-679872381BF4}"/>
              </a:ext>
            </a:extLst>
          </p:cNvPr>
          <p:cNvSpPr txBox="1"/>
          <p:nvPr/>
        </p:nvSpPr>
        <p:spPr>
          <a:xfrm>
            <a:off x="8160533" y="4036297"/>
            <a:ext cx="2474976" cy="1231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2">
                  <a:lumMod val="10000"/>
                </a:schemeClr>
              </a:solidFill>
              <a:latin typeface="Cabin" panose="00000500000000000000" pitchFamily="2" charset="0"/>
            </a:endParaRPr>
          </a:p>
          <a:p>
            <a:pPr fontAlgn="base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Goal: Drives strategy, tactics, reporting and project management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417501-A23A-AABB-2B94-63784D91145B}"/>
              </a:ext>
            </a:extLst>
          </p:cNvPr>
          <p:cNvSpPr/>
          <p:nvPr/>
        </p:nvSpPr>
        <p:spPr>
          <a:xfrm>
            <a:off x="1729494" y="2477136"/>
            <a:ext cx="2405363" cy="130955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bg1"/>
                </a:solidFill>
                <a:latin typeface="Cabin" panose="00000500000000000000" pitchFamily="2" charset="0"/>
              </a:rPr>
              <a:t>Steering Committee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736E83-B760-E972-9543-9074A3D9A2D5}"/>
              </a:ext>
            </a:extLst>
          </p:cNvPr>
          <p:cNvSpPr/>
          <p:nvPr/>
        </p:nvSpPr>
        <p:spPr>
          <a:xfrm>
            <a:off x="4893318" y="1171221"/>
            <a:ext cx="2405363" cy="130955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  <a:latin typeface="Cabin" panose="00000500000000000000" pitchFamily="2" charset="0"/>
              </a:rPr>
              <a:t>Advisory Committees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ECED7-855B-FFDC-F257-DB678A42FBDC}"/>
              </a:ext>
            </a:extLst>
          </p:cNvPr>
          <p:cNvSpPr txBox="1"/>
          <p:nvPr/>
        </p:nvSpPr>
        <p:spPr>
          <a:xfrm>
            <a:off x="4858905" y="4189365"/>
            <a:ext cx="2572512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bin" panose="00000500000000000000" pitchFamily="2" charset="0"/>
              </a:rPr>
              <a:t>External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bin" panose="00000500000000000000" pitchFamily="2" charset="0"/>
              </a:rPr>
              <a:t> Advisory </a:t>
            </a:r>
          </a:p>
          <a:p>
            <a:pPr fontAlgn="base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/>
              </a:rPr>
              <a:t>Goal: External health equity leaders to provide expertise to help drive goals​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bin" panose="00000500000000000000" pitchFamily="2" charset="0"/>
              </a:rPr>
              <a:t>and will be added to workgroups as needed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63A2FF-ECC1-3798-34D5-746B92677E9D}"/>
              </a:ext>
            </a:extLst>
          </p:cNvPr>
          <p:cNvSpPr/>
          <p:nvPr/>
        </p:nvSpPr>
        <p:spPr>
          <a:xfrm>
            <a:off x="8133888" y="3022083"/>
            <a:ext cx="2502997" cy="13095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  <a:latin typeface="Cabin" panose="00000500000000000000" pitchFamily="2" charset="0"/>
              </a:rPr>
              <a:t>Workgroups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FFC9A8C5-9FC9-162A-82A4-B8EE8A103C3E}"/>
              </a:ext>
            </a:extLst>
          </p:cNvPr>
          <p:cNvSpPr/>
          <p:nvPr/>
        </p:nvSpPr>
        <p:spPr>
          <a:xfrm>
            <a:off x="4233961" y="3786691"/>
            <a:ext cx="560832" cy="71079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3AEB961F-8F53-743D-BCB7-DB438C2A1E3C}"/>
              </a:ext>
            </a:extLst>
          </p:cNvPr>
          <p:cNvSpPr/>
          <p:nvPr/>
        </p:nvSpPr>
        <p:spPr>
          <a:xfrm>
            <a:off x="7455801" y="2938071"/>
            <a:ext cx="560832" cy="71079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C384378A-7375-F367-B712-68B2446B8ED2}"/>
              </a:ext>
            </a:extLst>
          </p:cNvPr>
          <p:cNvSpPr/>
          <p:nvPr/>
        </p:nvSpPr>
        <p:spPr>
          <a:xfrm>
            <a:off x="7471476" y="4849628"/>
            <a:ext cx="560832" cy="71079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4552-1C8B-84A7-189C-9DD557C1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Matter Experts Drive the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CBF12-69DF-8386-0FE1-810399B5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D905E-5F94-A708-9F03-75057625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1F22-D6B5-40B7-B8FE-12A80B3FCD3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060B1-B1A8-6ECD-19DB-034700A62477}"/>
              </a:ext>
            </a:extLst>
          </p:cNvPr>
          <p:cNvSpPr/>
          <p:nvPr/>
        </p:nvSpPr>
        <p:spPr>
          <a:xfrm>
            <a:off x="696323" y="2005363"/>
            <a:ext cx="3563976" cy="4309762"/>
          </a:xfrm>
          <a:prstGeom prst="rect">
            <a:avLst/>
          </a:prstGeom>
          <a:solidFill>
            <a:srgbClr val="C4C4C4">
              <a:lumMod val="40000"/>
              <a:lumOff val="60000"/>
            </a:srgb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 panose="000005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Maternal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 Health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 defTabSz="457200">
              <a:lnSpc>
                <a:spcPts val="1600"/>
              </a:lnSpc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Michelle Bicket &amp; Vicki Verdi</a:t>
            </a:r>
            <a:r>
              <a:rPr lang="en-US" sz="160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Subject Matter Expert &amp; Health Equity 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Jen Clair &amp; Nidhi Patel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Quality Improvement/Data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Holly Picard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Project Manager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Community Partners </a:t>
            </a:r>
            <a:b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Women &amp; Infants, Doula Network, SISTA Fire</a:t>
            </a:r>
            <a:endParaRPr lang="en-US" sz="1600" b="1" kern="0" dirty="0">
              <a:solidFill>
                <a:sysClr val="windowText" lastClr="000000"/>
              </a:solidFill>
              <a:latin typeface="Cabin"/>
            </a:endParaRPr>
          </a:p>
          <a:p>
            <a:pPr algn="ctr">
              <a:spcBef>
                <a:spcPts val="700"/>
              </a:spcBef>
              <a:buClr>
                <a:srgbClr val="79B04B"/>
              </a:buClr>
              <a:defRPr/>
            </a:pPr>
            <a:endParaRPr lang="en-US" sz="1600" b="1" kern="0" dirty="0">
              <a:solidFill>
                <a:sysClr val="windowText" lastClr="000000"/>
              </a:solidFill>
              <a:latin typeface="Cabin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78E5D-E56C-39A9-6D0E-6ABB4D086F35}"/>
              </a:ext>
            </a:extLst>
          </p:cNvPr>
          <p:cNvSpPr/>
          <p:nvPr/>
        </p:nvSpPr>
        <p:spPr>
          <a:xfrm>
            <a:off x="7957121" y="2005819"/>
            <a:ext cx="3538556" cy="4307613"/>
          </a:xfrm>
          <a:prstGeom prst="rect">
            <a:avLst/>
          </a:prstGeom>
          <a:solidFill>
            <a:srgbClr val="C4C4C4">
              <a:lumMod val="40000"/>
              <a:lumOff val="60000"/>
            </a:srgb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rgbClr val="37662E"/>
              </a:solidFill>
              <a:latin typeface="Cabin" panose="000005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Childhood 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 defTabSz="45720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Health Equity</a:t>
            </a:r>
          </a:p>
          <a:p>
            <a:pPr algn="ctr" defTabSz="457200">
              <a:lnSpc>
                <a:spcPts val="1600"/>
              </a:lnSpc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B</a:t>
            </a: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right Osajie &amp; Vicki Verdi </a:t>
            </a:r>
            <a:b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Subject Matter Expert &amp; Health Equity  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+mn-lt"/>
              <a:cs typeface="+mn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Angelica Spinazzola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Quality Improvement/Data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Holly Picard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Project Manager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Night Cha &amp; Kathi York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Case Managers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Community Partners </a:t>
            </a:r>
            <a:b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United Way, Meals on Wheels, </a:t>
            </a:r>
            <a:b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RI </a:t>
            </a:r>
            <a:r>
              <a:rPr lang="en-US" sz="1600" kern="0" dirty="0" err="1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KidsCount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Bef>
                <a:spcPts val="700"/>
              </a:spcBef>
              <a:defRPr/>
            </a:pPr>
            <a:endParaRPr lang="en-US" sz="1600" b="1" kern="0" dirty="0">
              <a:solidFill>
                <a:sysClr val="windowText" lastClr="000000"/>
              </a:solidFill>
              <a:latin typeface="Cabin"/>
            </a:endParaRPr>
          </a:p>
          <a:p>
            <a:pPr algn="ctr">
              <a:spcBef>
                <a:spcPts val="700"/>
              </a:spcBef>
              <a:buClr>
                <a:srgbClr val="79B04B"/>
              </a:buClr>
              <a:defRPr/>
            </a:pPr>
            <a:endParaRPr lang="en-US" sz="1600" b="1" kern="0" dirty="0">
              <a:solidFill>
                <a:sysClr val="windowText" lastClr="000000"/>
              </a:solidFill>
              <a:latin typeface="Cabin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2BDEF-B49E-60F9-7EF5-844F8C0295B9}"/>
              </a:ext>
            </a:extLst>
          </p:cNvPr>
          <p:cNvSpPr/>
          <p:nvPr/>
        </p:nvSpPr>
        <p:spPr>
          <a:xfrm>
            <a:off x="4305787" y="2010195"/>
            <a:ext cx="3598136" cy="4293432"/>
          </a:xfrm>
          <a:prstGeom prst="rect">
            <a:avLst/>
          </a:prstGeom>
          <a:solidFill>
            <a:srgbClr val="C4C4C4">
              <a:lumMod val="40000"/>
              <a:lumOff val="60000"/>
            </a:srgb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Behavioral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 defTabSz="45720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  <a:t>Health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7662E"/>
                </a:solidFill>
                <a:effectLst/>
                <a:uLnTx/>
                <a:uFillTx/>
                <a:latin typeface="Cabin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7662E"/>
              </a:solidFill>
              <a:effectLst/>
              <a:uLnTx/>
              <a:uFillTx/>
              <a:latin typeface="Cabin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400" b="1" kern="0" dirty="0">
                <a:solidFill>
                  <a:srgbClr val="37662E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Tracy Vadeboncoeur &amp; Vicki Verdi 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Subject Matter Expert &amp; Health Equity </a:t>
            </a:r>
            <a:endParaRPr lang="en-US" sz="1600" dirty="0">
              <a:solidFill>
                <a:sysClr val="windowText" lastClr="000000"/>
              </a:solidFill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 Joe Horne &amp; Mary Rosa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QI/Data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Holly Picard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kern="0" dirty="0"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Project Manager</a:t>
            </a:r>
            <a:endParaRPr lang="en-US" sz="1600" dirty="0">
              <a:solidFill>
                <a:sysClr val="windowText" lastClr="000000"/>
              </a:solidFill>
              <a:latin typeface="Garamond"/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Julianne Voss, Rachel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Hallene</a:t>
            </a: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&amp; Erica Prino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Case Managers</a:t>
            </a:r>
            <a:endParaRPr lang="en-US" sz="1600" dirty="0">
              <a:solidFill>
                <a:sysClr val="windowText" lastClr="000000"/>
              </a:solidFill>
              <a:ea typeface="Calibri"/>
              <a:cs typeface="Calibri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Community Partners </a:t>
            </a:r>
            <a:br>
              <a:rPr lang="en-US" sz="1600" b="1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CCBHCs, HEZ, Housing Network of RI, </a:t>
            </a:r>
            <a:b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</a:br>
            <a:r>
              <a:rPr lang="en-US" sz="1600" kern="0" dirty="0" err="1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Progreso</a:t>
            </a:r>
            <a:r>
              <a:rPr lang="en-US" sz="1600" kern="0" dirty="0">
                <a:solidFill>
                  <a:sysClr val="windowText" lastClr="000000"/>
                </a:solidFill>
                <a:latin typeface="Garamond"/>
                <a:ea typeface="+mn-lt"/>
                <a:cs typeface="+mn-lt"/>
              </a:rPr>
              <a:t> Latino</a:t>
            </a:r>
          </a:p>
          <a:p>
            <a:pPr algn="ctr">
              <a:defRPr/>
            </a:pPr>
            <a:endParaRPr lang="en-US" sz="1600" b="1" kern="0" dirty="0">
              <a:solidFill>
                <a:srgbClr val="37662E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9B04B"/>
              </a:buClr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bin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01B28-E0C5-6F23-3E76-C3C0CA31CB1B}"/>
              </a:ext>
            </a:extLst>
          </p:cNvPr>
          <p:cNvSpPr/>
          <p:nvPr/>
        </p:nvSpPr>
        <p:spPr>
          <a:xfrm>
            <a:off x="1209077" y="1224494"/>
            <a:ext cx="10286600" cy="59852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kern="0" dirty="0">
                <a:solidFill>
                  <a:srgbClr val="000000"/>
                </a:solidFill>
                <a:latin typeface="Cabin" panose="00000500000000000000" pitchFamily="2" charset="0"/>
              </a:rPr>
              <a:t>Each workgroup will also engage with Marketing, Policy, Care Management, Products &amp; Benefits, Providers, etc. and work directly with our community partners monthly</a:t>
            </a:r>
            <a:endParaRPr lang="en-US" dirty="0">
              <a:latin typeface="Cabin" panose="00000500000000000000" pitchFamily="2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6EFEE1F-352B-B4F2-07A3-3A22579A0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295" r="65982" b="16872"/>
          <a:stretch/>
        </p:blipFill>
        <p:spPr bwMode="auto">
          <a:xfrm>
            <a:off x="885084" y="1241438"/>
            <a:ext cx="647986" cy="5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2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9AB7-2632-6E0F-D9E7-4DF78989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CD29F-F2DE-EB5C-C6CD-8E45B666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B756ED3F-3F96-5386-3CF5-71D57DE9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54" y="943090"/>
            <a:ext cx="5287736" cy="3346724"/>
          </a:xfrm>
          <a:prstGeom prst="rect">
            <a:avLst/>
          </a:prstGeom>
        </p:spPr>
      </p:pic>
      <p:pic>
        <p:nvPicPr>
          <p:cNvPr id="1028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5C5BA287-0F65-0DC3-6020-D057EF30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4" y="2538332"/>
            <a:ext cx="11196800" cy="26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95783-5C6C-5F3F-3B52-E0F5A8F725A1}"/>
              </a:ext>
            </a:extLst>
          </p:cNvPr>
          <p:cNvCxnSpPr>
            <a:cxnSpLocks/>
          </p:cNvCxnSpPr>
          <p:nvPr/>
        </p:nvCxnSpPr>
        <p:spPr>
          <a:xfrm flipV="1">
            <a:off x="646288" y="992887"/>
            <a:ext cx="6283363" cy="1603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74B01-1F38-1A65-554C-6C9EA5EB4A1F}"/>
              </a:ext>
            </a:extLst>
          </p:cNvPr>
          <p:cNvCxnSpPr>
            <a:cxnSpLocks/>
          </p:cNvCxnSpPr>
          <p:nvPr/>
        </p:nvCxnSpPr>
        <p:spPr>
          <a:xfrm flipV="1">
            <a:off x="11682413" y="2233163"/>
            <a:ext cx="371475" cy="2884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F5C0A6-693F-694A-CB74-875A79A23D7E}"/>
              </a:ext>
            </a:extLst>
          </p:cNvPr>
          <p:cNvCxnSpPr>
            <a:cxnSpLocks/>
          </p:cNvCxnSpPr>
          <p:nvPr/>
        </p:nvCxnSpPr>
        <p:spPr>
          <a:xfrm flipV="1">
            <a:off x="11767914" y="992887"/>
            <a:ext cx="347886" cy="1545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51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7A51-E127-E0EA-AFB5-1FED7013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FF5C5-3E15-5A52-9875-6D9D6DB3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1BECB-EBF7-A1FF-1256-614A7C85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0D091843-C411-91B9-2807-B463E6E4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254" y="943090"/>
            <a:ext cx="5287736" cy="3346724"/>
          </a:xfrm>
          <a:prstGeom prst="rect">
            <a:avLst/>
          </a:prstGeom>
        </p:spPr>
      </p:pic>
      <p:pic>
        <p:nvPicPr>
          <p:cNvPr id="8194" name="Picture 2" descr="A screenshot of a white paper with black text&#10;&#10;Description automatically generated">
            <a:extLst>
              <a:ext uri="{FF2B5EF4-FFF2-40B4-BE49-F238E27FC236}">
                <a16:creationId xmlns:a16="http://schemas.microsoft.com/office/drawing/2014/main" id="{2E2BBFBD-46FC-5B18-1852-2DA0DE83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4" y="1764878"/>
            <a:ext cx="11372281" cy="44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A619C9-DFE8-B301-D65E-4997235E6145}"/>
              </a:ext>
            </a:extLst>
          </p:cNvPr>
          <p:cNvCxnSpPr/>
          <p:nvPr/>
        </p:nvCxnSpPr>
        <p:spPr>
          <a:xfrm>
            <a:off x="11570365" y="1764878"/>
            <a:ext cx="454621" cy="590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771DD5-D2E2-A596-9125-EA3A6C1940AB}"/>
              </a:ext>
            </a:extLst>
          </p:cNvPr>
          <p:cNvCxnSpPr>
            <a:cxnSpLocks/>
          </p:cNvCxnSpPr>
          <p:nvPr/>
        </p:nvCxnSpPr>
        <p:spPr>
          <a:xfrm flipH="1">
            <a:off x="11570365" y="4098502"/>
            <a:ext cx="423551" cy="1967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1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813A-ACD4-77ED-26D8-C72035BE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4A66-602A-DD64-1DBA-42025BB5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A4360CA-5137-0709-C17B-40DE6AB1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54" y="943090"/>
            <a:ext cx="5287736" cy="3346724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EDA47640-1634-ABC8-50EE-89FA83B99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" r="307" b="53213"/>
          <a:stretch/>
        </p:blipFill>
        <p:spPr>
          <a:xfrm>
            <a:off x="6904697" y="4119452"/>
            <a:ext cx="5279293" cy="1448142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B4C118C-AA0E-DF69-1BC8-43E2081D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" y="2407607"/>
            <a:ext cx="11188932" cy="34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4C8C6-77C3-FDA6-D883-152067C2E372}"/>
              </a:ext>
            </a:extLst>
          </p:cNvPr>
          <p:cNvCxnSpPr/>
          <p:nvPr/>
        </p:nvCxnSpPr>
        <p:spPr>
          <a:xfrm>
            <a:off x="11196942" y="2407607"/>
            <a:ext cx="678456" cy="18822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DE0B67-E39D-9CBF-F5B9-9B808AADE4AA}"/>
              </a:ext>
            </a:extLst>
          </p:cNvPr>
          <p:cNvCxnSpPr/>
          <p:nvPr/>
        </p:nvCxnSpPr>
        <p:spPr>
          <a:xfrm flipV="1">
            <a:off x="11196942" y="5311036"/>
            <a:ext cx="564998" cy="443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46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F83A-FCE7-5D51-032E-267DD098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4226-2846-6E96-80AE-3741C7A6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DB377166-6BC2-5CB1-F9A6-3C51C41F2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96"/>
          <a:stretch/>
        </p:blipFill>
        <p:spPr>
          <a:xfrm>
            <a:off x="6763602" y="373486"/>
            <a:ext cx="5287736" cy="2014848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72020131-A1EC-7DB7-B280-C8D091CA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5" r="307" b="1868"/>
          <a:stretch/>
        </p:blipFill>
        <p:spPr>
          <a:xfrm>
            <a:off x="6764035" y="2377107"/>
            <a:ext cx="5279293" cy="3053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9C2E88-0049-62C9-0B40-72699C96C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33" y="1609725"/>
            <a:ext cx="10814934" cy="41520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8768D-4766-4EF2-613E-456057635032}"/>
              </a:ext>
            </a:extLst>
          </p:cNvPr>
          <p:cNvCxnSpPr>
            <a:cxnSpLocks/>
          </p:cNvCxnSpPr>
          <p:nvPr/>
        </p:nvCxnSpPr>
        <p:spPr>
          <a:xfrm>
            <a:off x="11503467" y="1609725"/>
            <a:ext cx="422370" cy="1997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20A283-5EFC-193F-BA4B-B4BD77440E6B}"/>
              </a:ext>
            </a:extLst>
          </p:cNvPr>
          <p:cNvCxnSpPr>
            <a:cxnSpLocks/>
          </p:cNvCxnSpPr>
          <p:nvPr/>
        </p:nvCxnSpPr>
        <p:spPr>
          <a:xfrm flipV="1">
            <a:off x="11446585" y="5311036"/>
            <a:ext cx="422370" cy="365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3F68-EBDA-F7A2-4C95-553CA5CA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Health Accomplishments to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32057-EA80-BE40-23C7-91E22D9B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28492-49AB-89DA-CFF4-2C6E90A3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9" y="1590675"/>
            <a:ext cx="10525042" cy="41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4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6FC1-1D97-5DD3-1FAB-7A1D179B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7690B-6A73-09A0-28E9-25F85ACF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Neighborhood Health Plan of Rhode Island © 2023  Confidential &amp; Not for Distribution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183D90-999B-69D5-DAEB-3E6BCE62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22" y="1347002"/>
            <a:ext cx="10649755" cy="46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3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9323-B7E7-6BCE-6B21-5957BD38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Health Equity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6C999-4A54-D041-6834-ED26566F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9" y="1449525"/>
            <a:ext cx="10639962" cy="45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51" y="459517"/>
            <a:ext cx="11249693" cy="7782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Agenda – October 17, 2024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rgbClr val="00863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51" y="784973"/>
            <a:ext cx="11558315" cy="52880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abin" panose="00000500000000000000" pitchFamily="2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abin" panose="00000500000000000000" pitchFamily="2" charset="0"/>
            </a:endParaRP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Cabin" panose="00000500000000000000" pitchFamily="2" charset="0"/>
              </a:rPr>
              <a:t>Welcome and Opening Remarks </a:t>
            </a:r>
            <a:r>
              <a:rPr lang="en-US" sz="2400" dirty="0">
                <a:solidFill>
                  <a:schemeClr val="tx1"/>
                </a:solidFill>
                <a:latin typeface="Cabin" panose="00000500000000000000" pitchFamily="2" charset="0"/>
              </a:rPr>
              <a:t>| Peter Marino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Cabin" panose="00000500000000000000" pitchFamily="2" charset="0"/>
                <a:ea typeface="Calibri" panose="020F0502020204030204" pitchFamily="34" charset="0"/>
              </a:rPr>
              <a:t>Finance Conversation | </a:t>
            </a:r>
            <a:r>
              <a:rPr lang="en-US" sz="2400" dirty="0">
                <a:solidFill>
                  <a:schemeClr val="tx1"/>
                </a:solidFill>
                <a:latin typeface="Cabin" panose="00000500000000000000" pitchFamily="2" charset="0"/>
                <a:ea typeface="Calibri" panose="020F0502020204030204" pitchFamily="34" charset="0"/>
              </a:rPr>
              <a:t>Michelle Sears</a:t>
            </a:r>
          </a:p>
          <a:p>
            <a:pPr>
              <a:buClrTx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bin" panose="00000500000000000000" pitchFamily="2" charset="0"/>
                <a:ea typeface="+mn-ea"/>
                <a:cs typeface="+mn-cs"/>
              </a:rPr>
              <a:t>Introducing ICHRA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bin" panose="00000500000000000000" pitchFamily="2" charset="0"/>
                <a:ea typeface="+mn-ea"/>
                <a:cs typeface="+mn-cs"/>
              </a:rPr>
              <a:t>| Elizabeth McClaine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bin" panose="00000500000000000000" pitchFamily="2" charset="0"/>
              <a:cs typeface="+mn-cs"/>
            </a:endParaRP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Cabin" panose="00000500000000000000" pitchFamily="2" charset="0"/>
                <a:ea typeface="Calibri" panose="020F0502020204030204" pitchFamily="34" charset="0"/>
              </a:rPr>
              <a:t>Health Equity | </a:t>
            </a:r>
            <a:r>
              <a:rPr lang="en-US" sz="2400" dirty="0">
                <a:solidFill>
                  <a:schemeClr val="tx1"/>
                </a:solidFill>
                <a:latin typeface="Cabin" panose="00000500000000000000" pitchFamily="2" charset="0"/>
                <a:ea typeface="Calibri" panose="020F0502020204030204" pitchFamily="34" charset="0"/>
              </a:rPr>
              <a:t>Rena Sheehan &amp; Vicki Verdi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Cabin" panose="00000500000000000000" pitchFamily="2" charset="0"/>
              </a:rPr>
              <a:t>2024 Engagement Survey Results </a:t>
            </a:r>
            <a:r>
              <a:rPr lang="en-US" sz="2400" dirty="0">
                <a:solidFill>
                  <a:schemeClr val="tx1"/>
                </a:solidFill>
                <a:latin typeface="Cabin" panose="00000500000000000000" pitchFamily="2" charset="0"/>
              </a:rPr>
              <a:t>| Jason Vlaun</a:t>
            </a:r>
          </a:p>
          <a:p>
            <a:pPr>
              <a:buClrTx/>
            </a:pPr>
            <a:r>
              <a:rPr lang="en-US" sz="2400" b="1" dirty="0">
                <a:solidFill>
                  <a:schemeClr val="tx1"/>
                </a:solidFill>
                <a:latin typeface="Cabin" panose="00000500000000000000" pitchFamily="2" charset="0"/>
              </a:rPr>
              <a:t>Closing Remarks </a:t>
            </a:r>
            <a:r>
              <a:rPr lang="en-US" sz="2400" dirty="0">
                <a:solidFill>
                  <a:schemeClr val="tx1"/>
                </a:solidFill>
                <a:latin typeface="Cabin" panose="00000500000000000000" pitchFamily="2" charset="0"/>
              </a:rPr>
              <a:t>| Peter Marino</a:t>
            </a:r>
          </a:p>
        </p:txBody>
      </p:sp>
    </p:spTree>
    <p:extLst>
      <p:ext uri="{BB962C8B-B14F-4D97-AF65-F5344CB8AC3E}">
        <p14:creationId xmlns:p14="http://schemas.microsoft.com/office/powerpoint/2010/main" val="3544182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BAEA-33B6-F7D4-2840-6AF3DE2C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77" y="287666"/>
            <a:ext cx="11512645" cy="1076039"/>
          </a:xfrm>
        </p:spPr>
        <p:txBody>
          <a:bodyPr>
            <a:noAutofit/>
          </a:bodyPr>
          <a:lstStyle/>
          <a:p>
            <a:r>
              <a:rPr lang="en-US" dirty="0"/>
              <a:t>Health Equity </a:t>
            </a:r>
            <a:br>
              <a:rPr lang="en-US" dirty="0"/>
            </a:br>
            <a:r>
              <a:rPr lang="en-US" dirty="0"/>
              <a:t>Report Cards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BBC672F-4FBF-54A9-A2F4-3FC1801D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319">
            <a:off x="4259649" y="359954"/>
            <a:ext cx="5626540" cy="623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00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2024 Engagement Survey Results</a:t>
            </a:r>
            <a:b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</a:br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Your Voice Matters!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Jason Vlaun</a:t>
            </a:r>
            <a:br>
              <a:rPr lang="en-US" sz="1800" dirty="0"/>
            </a:br>
            <a:r>
              <a:rPr lang="en-US" sz="1800" dirty="0"/>
              <a:t>Chief Human Resource Officer</a:t>
            </a:r>
          </a:p>
        </p:txBody>
      </p:sp>
    </p:spTree>
    <p:extLst>
      <p:ext uri="{BB962C8B-B14F-4D97-AF65-F5344CB8AC3E}">
        <p14:creationId xmlns:p14="http://schemas.microsoft.com/office/powerpoint/2010/main" val="418624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0B7EE4-5DAD-2A83-E7F8-77D2FCB3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Organizational Goal #4</a:t>
            </a:r>
            <a:br>
              <a:rPr lang="en-US" dirty="0"/>
            </a:br>
            <a:r>
              <a:rPr lang="en-US" sz="2700" b="1" dirty="0">
                <a:latin typeface="Cabin" panose="00000500000000000000" pitchFamily="2" charset="0"/>
              </a:rPr>
              <a:t>Enable Exceptional Member, Provider and Employee Experience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F8D65-281B-9519-EFD6-A0285588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40" y="1677375"/>
            <a:ext cx="11468641" cy="4351338"/>
          </a:xfrm>
        </p:spPr>
        <p:txBody>
          <a:bodyPr/>
          <a:lstStyle/>
          <a:p>
            <a:r>
              <a:rPr lang="en-US" sz="2800" b="1" dirty="0"/>
              <a:t>Employee Experience: Net Promoter Score Measure</a:t>
            </a:r>
            <a:br>
              <a:rPr lang="en-US" sz="2800" b="1" dirty="0"/>
            </a:br>
            <a:endParaRPr lang="en-US" sz="2800" b="1" dirty="0"/>
          </a:p>
          <a:p>
            <a:pPr lvl="1"/>
            <a:r>
              <a:rPr lang="en-US" sz="2000" b="1" dirty="0"/>
              <a:t>Achieve +25 or better NPS in 2024 Employee Engagement Survey</a:t>
            </a:r>
          </a:p>
          <a:p>
            <a:pPr lvl="1"/>
            <a:r>
              <a:rPr lang="en-US" sz="2000" dirty="0"/>
              <a:t>5-year goal is to achieve NPS within Good range of 0-49 range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AC5AF3F-92EA-9F83-4568-DB3CBF675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627458"/>
              </p:ext>
            </p:extLst>
          </p:nvPr>
        </p:nvGraphicFramePr>
        <p:xfrm>
          <a:off x="1193414" y="2265709"/>
          <a:ext cx="9033009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D4BB9D-CA57-53DD-B60F-36ED409ADEB9}"/>
              </a:ext>
            </a:extLst>
          </p:cNvPr>
          <p:cNvSpPr txBox="1"/>
          <p:nvPr/>
        </p:nvSpPr>
        <p:spPr>
          <a:xfrm>
            <a:off x="942109" y="2080170"/>
            <a:ext cx="11388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Employees who are consistently satisfied with Neighborhood’s delivery of the services that matter most to them.</a:t>
            </a:r>
          </a:p>
        </p:txBody>
      </p:sp>
    </p:spTree>
    <p:extLst>
      <p:ext uri="{BB962C8B-B14F-4D97-AF65-F5344CB8AC3E}">
        <p14:creationId xmlns:p14="http://schemas.microsoft.com/office/powerpoint/2010/main" val="151479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0B7EE4-5DAD-2A83-E7F8-77D2FCB3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3" y="129142"/>
            <a:ext cx="11512645" cy="1076039"/>
          </a:xfrm>
        </p:spPr>
        <p:txBody>
          <a:bodyPr/>
          <a:lstStyle/>
          <a:p>
            <a:r>
              <a:rPr lang="en-US" dirty="0"/>
              <a:t>2024 4Report Scorecard Area of Focus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F8D65-281B-9519-EFD6-A0285588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40" y="1670585"/>
            <a:ext cx="11399324" cy="4351338"/>
          </a:xfrm>
        </p:spPr>
        <p:txBody>
          <a:bodyPr>
            <a:normAutofit/>
          </a:bodyPr>
          <a:lstStyle/>
          <a:p>
            <a:r>
              <a:rPr lang="en-US" sz="2800" b="1" dirty="0"/>
              <a:t>Employee Experience: Inclusivity Score Measure </a:t>
            </a:r>
          </a:p>
          <a:p>
            <a:pPr lvl="1"/>
            <a:r>
              <a:rPr lang="en-US" sz="2000" dirty="0"/>
              <a:t>Maintain or increase the baseline of Neighborhood’s </a:t>
            </a:r>
            <a:r>
              <a:rPr lang="en-US" sz="2000" b="1" dirty="0"/>
              <a:t>72% inclusivity score </a:t>
            </a:r>
            <a:br>
              <a:rPr lang="en-US" sz="2000" b="1" dirty="0"/>
            </a:br>
            <a:r>
              <a:rPr lang="en-US" sz="2000" dirty="0"/>
              <a:t>based on the Employee Engagement Survey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lvl="2"/>
            <a:endParaRPr lang="en-US" sz="1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682577A-C7A6-CE7E-6366-890C47FD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Neighborhood Health Plan of Rhode Island © 2024  Confidential &amp; Not for Distribution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5F8632F-421C-2F63-420C-2CFBC904C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48276"/>
              </p:ext>
            </p:extLst>
          </p:nvPr>
        </p:nvGraphicFramePr>
        <p:xfrm>
          <a:off x="1311641" y="2182655"/>
          <a:ext cx="9033009" cy="380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80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69B89-3E4B-8810-3B08-2636F61A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6" y="127416"/>
            <a:ext cx="11512645" cy="1076039"/>
          </a:xfrm>
        </p:spPr>
        <p:txBody>
          <a:bodyPr/>
          <a:lstStyle/>
          <a:p>
            <a:r>
              <a:rPr lang="en-US" dirty="0"/>
              <a:t>Overall Scores: Key Performance Indicators (</a:t>
            </a:r>
            <a:r>
              <a:rPr lang="en-US" dirty="0" err="1"/>
              <a:t>KPIs</a:t>
            </a:r>
            <a:r>
              <a:rPr lang="en-US" dirty="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B1BFE1-9ACC-80E5-3830-89DB7E1409FC}"/>
              </a:ext>
            </a:extLst>
          </p:cNvPr>
          <p:cNvGrpSpPr/>
          <p:nvPr/>
        </p:nvGrpSpPr>
        <p:grpSpPr>
          <a:xfrm>
            <a:off x="1495280" y="1155853"/>
            <a:ext cx="9277165" cy="657499"/>
            <a:chOff x="8850414" y="6231573"/>
            <a:chExt cx="3018006" cy="53988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25FF8CE-3D3A-3392-6B34-2DFF71E5CD9A}"/>
                </a:ext>
              </a:extLst>
            </p:cNvPr>
            <p:cNvSpPr/>
            <p:nvPr/>
          </p:nvSpPr>
          <p:spPr>
            <a:xfrm>
              <a:off x="8850414" y="6231573"/>
              <a:ext cx="3018006" cy="5398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Cabin" panose="00000500000000000000" pitchFamily="2" charset="0"/>
                </a:rPr>
                <a:t>		Indicates score compared to 2022 Annual Engagement Results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B765BEC8-B730-5B14-1E43-6346BCBB5CE8}"/>
                </a:ext>
              </a:extLst>
            </p:cNvPr>
            <p:cNvSpPr/>
            <p:nvPr/>
          </p:nvSpPr>
          <p:spPr>
            <a:xfrm rot="10800000">
              <a:off x="8983680" y="6325981"/>
              <a:ext cx="141931" cy="32759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265DA5C7-DE55-4746-7C38-0100B0C0AE58}"/>
                </a:ext>
              </a:extLst>
            </p:cNvPr>
            <p:cNvSpPr/>
            <p:nvPr/>
          </p:nvSpPr>
          <p:spPr>
            <a:xfrm>
              <a:off x="9147885" y="6325982"/>
              <a:ext cx="141931" cy="3651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Equals 12">
              <a:extLst>
                <a:ext uri="{FF2B5EF4-FFF2-40B4-BE49-F238E27FC236}">
                  <a16:creationId xmlns:a16="http://schemas.microsoft.com/office/drawing/2014/main" id="{AF6C3A70-6C47-9B42-E253-628915C6F6C1}"/>
                </a:ext>
              </a:extLst>
            </p:cNvPr>
            <p:cNvSpPr/>
            <p:nvPr/>
          </p:nvSpPr>
          <p:spPr>
            <a:xfrm>
              <a:off x="9299848" y="6362469"/>
              <a:ext cx="164205" cy="291105"/>
            </a:xfrm>
            <a:prstGeom prst="mathEqual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52D66C-DCEC-AE6B-FB61-D67B2E756720}"/>
              </a:ext>
            </a:extLst>
          </p:cNvPr>
          <p:cNvGrpSpPr/>
          <p:nvPr/>
        </p:nvGrpSpPr>
        <p:grpSpPr>
          <a:xfrm>
            <a:off x="1733291" y="2062587"/>
            <a:ext cx="9995994" cy="4698226"/>
            <a:chOff x="455402" y="865495"/>
            <a:chExt cx="12520165" cy="62912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A2AED3-8177-E5AE-D8BF-0E9C1E21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85" y="3952108"/>
              <a:ext cx="2105025" cy="20403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942F1D-3233-6CF1-E113-AFC35E281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706" y="1193744"/>
              <a:ext cx="2876550" cy="21526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F51F3C-47CA-1A73-93E3-81E543014A77}"/>
                </a:ext>
              </a:extLst>
            </p:cNvPr>
            <p:cNvSpPr txBox="1"/>
            <p:nvPr/>
          </p:nvSpPr>
          <p:spPr>
            <a:xfrm>
              <a:off x="550597" y="865495"/>
              <a:ext cx="3049853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Employee Engagement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9A8D9F-7849-92B8-70A4-B7785677B4A1}"/>
                </a:ext>
              </a:extLst>
            </p:cNvPr>
            <p:cNvSpPr txBox="1"/>
            <p:nvPr/>
          </p:nvSpPr>
          <p:spPr>
            <a:xfrm>
              <a:off x="4197217" y="865495"/>
              <a:ext cx="3586162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Experience vs. Expectations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0EEA8A-068F-B909-2247-9001538B3DAE}"/>
                </a:ext>
              </a:extLst>
            </p:cNvPr>
            <p:cNvSpPr txBox="1"/>
            <p:nvPr/>
          </p:nvSpPr>
          <p:spPr>
            <a:xfrm>
              <a:off x="8409354" y="865495"/>
              <a:ext cx="3049853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Intent to Stay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408F9-3006-BE7C-8494-0251BF33BBD7}"/>
                </a:ext>
              </a:extLst>
            </p:cNvPr>
            <p:cNvSpPr txBox="1"/>
            <p:nvPr/>
          </p:nvSpPr>
          <p:spPr>
            <a:xfrm>
              <a:off x="455402" y="3473674"/>
              <a:ext cx="3049853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Inclusion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88C815-ADD3-CC36-12BD-CA4B0E7539BD}"/>
                </a:ext>
              </a:extLst>
            </p:cNvPr>
            <p:cNvSpPr txBox="1"/>
            <p:nvPr/>
          </p:nvSpPr>
          <p:spPr>
            <a:xfrm>
              <a:off x="4571073" y="3590528"/>
              <a:ext cx="3049853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Well-being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886BCC-BFF2-E20F-4534-CBE7BE513A89}"/>
                </a:ext>
              </a:extLst>
            </p:cNvPr>
            <p:cNvSpPr/>
            <p:nvPr/>
          </p:nvSpPr>
          <p:spPr>
            <a:xfrm>
              <a:off x="4571073" y="6628019"/>
              <a:ext cx="2626870" cy="488501"/>
            </a:xfrm>
            <a:prstGeom prst="rect">
              <a:avLst/>
            </a:prstGeom>
            <a:solidFill>
              <a:srgbClr val="66BD6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abin" panose="00000500000000000000" pitchFamily="2" charset="0"/>
                </a:rPr>
                <a:t>% favorable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B67CD1-CA32-BD48-488F-E7CCEB3409E3}"/>
                </a:ext>
              </a:extLst>
            </p:cNvPr>
            <p:cNvSpPr/>
            <p:nvPr/>
          </p:nvSpPr>
          <p:spPr>
            <a:xfrm>
              <a:off x="7197944" y="6623665"/>
              <a:ext cx="2545115" cy="497636"/>
            </a:xfrm>
            <a:prstGeom prst="rect">
              <a:avLst/>
            </a:prstGeom>
            <a:solidFill>
              <a:srgbClr val="FEE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abin" panose="00000500000000000000" pitchFamily="2" charset="0"/>
                </a:rPr>
                <a:t>% neutral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4CC0FE-9E97-63E9-4788-59AD58723C8B}"/>
                </a:ext>
              </a:extLst>
            </p:cNvPr>
            <p:cNvSpPr/>
            <p:nvPr/>
          </p:nvSpPr>
          <p:spPr>
            <a:xfrm>
              <a:off x="9758903" y="6619313"/>
              <a:ext cx="3216664" cy="537420"/>
            </a:xfrm>
            <a:prstGeom prst="rect">
              <a:avLst/>
            </a:prstGeom>
            <a:solidFill>
              <a:srgbClr val="D730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abin" panose="00000500000000000000" pitchFamily="2" charset="0"/>
                </a:rPr>
                <a:t>% unfavorable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7013C5-C876-41F9-7E66-066B592D7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536" y="1227378"/>
              <a:ext cx="2219325" cy="2066924"/>
            </a:xfrm>
            <a:prstGeom prst="rect">
              <a:avLst/>
            </a:prstGeom>
          </p:spPr>
        </p:pic>
        <p:sp>
          <p:nvSpPr>
            <p:cNvPr id="31" name="Equals 30">
              <a:extLst>
                <a:ext uri="{FF2B5EF4-FFF2-40B4-BE49-F238E27FC236}">
                  <a16:creationId xmlns:a16="http://schemas.microsoft.com/office/drawing/2014/main" id="{1B3B0ED9-0CF7-F934-0494-D22964CD877B}"/>
                </a:ext>
              </a:extLst>
            </p:cNvPr>
            <p:cNvSpPr/>
            <p:nvPr/>
          </p:nvSpPr>
          <p:spPr>
            <a:xfrm>
              <a:off x="2444220" y="2169272"/>
              <a:ext cx="280126" cy="300551"/>
            </a:xfrm>
            <a:prstGeom prst="mathEqual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3CF5C830-1636-FAC2-FAFD-AF68EAF986D5}"/>
                </a:ext>
              </a:extLst>
            </p:cNvPr>
            <p:cNvSpPr/>
            <p:nvPr/>
          </p:nvSpPr>
          <p:spPr>
            <a:xfrm>
              <a:off x="6523735" y="2053191"/>
              <a:ext cx="215124" cy="48495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E550CB-A0CD-0155-BFF6-D42A10AD0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3088" y="1277789"/>
              <a:ext cx="2190750" cy="2038350"/>
            </a:xfrm>
            <a:prstGeom prst="rect">
              <a:avLst/>
            </a:prstGeom>
          </p:spPr>
        </p:pic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2AF478D-40B0-CEC2-4090-B760EAC115E0}"/>
                </a:ext>
              </a:extLst>
            </p:cNvPr>
            <p:cNvSpPr/>
            <p:nvPr/>
          </p:nvSpPr>
          <p:spPr>
            <a:xfrm rot="10800000">
              <a:off x="10576215" y="2031347"/>
              <a:ext cx="215124" cy="48495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303DF2-CDEE-3F2C-AEF1-5ADA950A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65" y="3906530"/>
              <a:ext cx="2105025" cy="207645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8282A4-9E12-19B2-8D90-6524B74BE530}"/>
                </a:ext>
              </a:extLst>
            </p:cNvPr>
            <p:cNvSpPr txBox="1"/>
            <p:nvPr/>
          </p:nvSpPr>
          <p:spPr>
            <a:xfrm>
              <a:off x="8482320" y="3555239"/>
              <a:ext cx="3049853" cy="45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Burnout*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AD639EA-E28F-8ED5-6D07-1A81DB60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5754" y="4036728"/>
              <a:ext cx="1975306" cy="1913022"/>
            </a:xfrm>
            <a:prstGeom prst="rect">
              <a:avLst/>
            </a:prstGeom>
          </p:spPr>
        </p:pic>
      </p:grpSp>
      <p:sp>
        <p:nvSpPr>
          <p:cNvPr id="39" name="Arrow: Down 38">
            <a:extLst>
              <a:ext uri="{FF2B5EF4-FFF2-40B4-BE49-F238E27FC236}">
                <a16:creationId xmlns:a16="http://schemas.microsoft.com/office/drawing/2014/main" id="{474B9988-4DF7-F9A0-68E8-E229D9C2C13E}"/>
              </a:ext>
            </a:extLst>
          </p:cNvPr>
          <p:cNvSpPr/>
          <p:nvPr/>
        </p:nvSpPr>
        <p:spPr>
          <a:xfrm rot="10800000">
            <a:off x="3321146" y="4966291"/>
            <a:ext cx="171753" cy="3621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3CCEA7F6-684B-DFCF-ABC2-CEF18594287F}"/>
              </a:ext>
            </a:extLst>
          </p:cNvPr>
          <p:cNvSpPr/>
          <p:nvPr/>
        </p:nvSpPr>
        <p:spPr>
          <a:xfrm rot="10800000">
            <a:off x="6605623" y="4966291"/>
            <a:ext cx="171753" cy="3621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91D1B-4672-081F-4DFB-C6EC5C874B85}"/>
              </a:ext>
            </a:extLst>
          </p:cNvPr>
          <p:cNvSpPr txBox="1"/>
          <p:nvPr/>
        </p:nvSpPr>
        <p:spPr>
          <a:xfrm>
            <a:off x="5019208" y="5971539"/>
            <a:ext cx="4405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Cabin" panose="00000500000000000000" pitchFamily="2" charset="0"/>
              </a:rPr>
              <a:t>*New KPI for Healthcare Provider/Services Industry</a:t>
            </a:r>
          </a:p>
        </p:txBody>
      </p:sp>
    </p:spTree>
    <p:extLst>
      <p:ext uri="{BB962C8B-B14F-4D97-AF65-F5344CB8AC3E}">
        <p14:creationId xmlns:p14="http://schemas.microsoft.com/office/powerpoint/2010/main" val="139511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D809-472E-4114-9E3D-DF738EA4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3" y="232462"/>
            <a:ext cx="11346426" cy="508637"/>
          </a:xfrm>
        </p:spPr>
        <p:txBody>
          <a:bodyPr>
            <a:noAutofit/>
          </a:bodyPr>
          <a:lstStyle/>
          <a:p>
            <a:r>
              <a:rPr lang="en-US" dirty="0"/>
              <a:t>Highest Scoring Questions 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D36DD-3032-4DCE-B01E-2CF583620DEC}"/>
              </a:ext>
            </a:extLst>
          </p:cNvPr>
          <p:cNvGrpSpPr/>
          <p:nvPr/>
        </p:nvGrpSpPr>
        <p:grpSpPr>
          <a:xfrm>
            <a:off x="269648" y="1505938"/>
            <a:ext cx="11652703" cy="3037182"/>
            <a:chOff x="157623" y="1580510"/>
            <a:chExt cx="11810326" cy="2313083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F9528F5-BC1B-4845-A9B2-4161E7A19494}"/>
                </a:ext>
              </a:extLst>
            </p:cNvPr>
            <p:cNvSpPr/>
            <p:nvPr/>
          </p:nvSpPr>
          <p:spPr>
            <a:xfrm>
              <a:off x="157623" y="1580510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I believe in Neighborhood’s values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3CBC2C-6989-496A-9C8F-8C5EE19A5C72}"/>
                </a:ext>
              </a:extLst>
            </p:cNvPr>
            <p:cNvSpPr/>
            <p:nvPr/>
          </p:nvSpPr>
          <p:spPr>
            <a:xfrm>
              <a:off x="157623" y="3196764"/>
              <a:ext cx="2141447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0" rIns="770373" bIns="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Cabin" panose="00000500000000000000" pitchFamily="2" charset="0"/>
                </a:rPr>
                <a:t>93% favorable 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FBE65B95-0A63-47CB-A676-E9D3DA982726}"/>
                </a:ext>
              </a:extLst>
            </p:cNvPr>
            <p:cNvSpPr/>
            <p:nvPr/>
          </p:nvSpPr>
          <p:spPr>
            <a:xfrm>
              <a:off x="4967086" y="1598219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My direct supervisor’s actions show </a:t>
              </a:r>
              <a:b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a commitment to safety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5DA4C4-80B8-4134-B78C-3783B2A2CC9F}"/>
                </a:ext>
              </a:extLst>
            </p:cNvPr>
            <p:cNvSpPr/>
            <p:nvPr/>
          </p:nvSpPr>
          <p:spPr>
            <a:xfrm>
              <a:off x="4967086" y="3197961"/>
              <a:ext cx="2141447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latin typeface="Cabin" panose="00000500000000000000" pitchFamily="2" charset="0"/>
                </a:rPr>
                <a:t>90</a:t>
              </a:r>
              <a:r>
                <a:rPr lang="en-US" sz="2000" b="1" kern="1200" dirty="0">
                  <a:latin typeface="Cabin" panose="00000500000000000000" pitchFamily="2" charset="0"/>
                </a:rPr>
                <a:t>% favorable </a:t>
              </a:r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A859074-A4B7-4B45-A66C-43C3F211DE8C}"/>
                </a:ext>
              </a:extLst>
            </p:cNvPr>
            <p:cNvSpPr/>
            <p:nvPr/>
          </p:nvSpPr>
          <p:spPr>
            <a:xfrm>
              <a:off x="7420697" y="1604635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I am proud of Neighborhood’s efforts to have a positive impact on the world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6306AB-F941-4C69-B403-7A28592B4371}"/>
                </a:ext>
              </a:extLst>
            </p:cNvPr>
            <p:cNvSpPr/>
            <p:nvPr/>
          </p:nvSpPr>
          <p:spPr>
            <a:xfrm>
              <a:off x="7420697" y="3204377"/>
              <a:ext cx="2141447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Cabin" panose="00000500000000000000" pitchFamily="2" charset="0"/>
                </a:rPr>
                <a:t>89% favorable</a:t>
              </a:r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6372BDED-B432-4FE2-930E-3B823EE1A685}"/>
                </a:ext>
              </a:extLst>
            </p:cNvPr>
            <p:cNvSpPr/>
            <p:nvPr/>
          </p:nvSpPr>
          <p:spPr>
            <a:xfrm>
              <a:off x="2561281" y="1598219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I feel safe while </a:t>
              </a:r>
              <a:b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I am at work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AEB3B0-1A87-496F-B4C1-33813335DB92}"/>
                </a:ext>
              </a:extLst>
            </p:cNvPr>
            <p:cNvSpPr/>
            <p:nvPr/>
          </p:nvSpPr>
          <p:spPr>
            <a:xfrm>
              <a:off x="2561281" y="3186538"/>
              <a:ext cx="2141447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0" rIns="770373" bIns="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Cabin" panose="00000500000000000000" pitchFamily="2" charset="0"/>
                </a:rPr>
                <a:t>93% favorable </a:t>
              </a:r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46825A51-AA35-478E-AB6A-A6E6D2E3DA37}"/>
                </a:ext>
              </a:extLst>
            </p:cNvPr>
            <p:cNvSpPr/>
            <p:nvPr/>
          </p:nvSpPr>
          <p:spPr>
            <a:xfrm>
              <a:off x="9826502" y="1604635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bin" panose="00000500000000000000" pitchFamily="2" charset="0"/>
                </a:rPr>
                <a:t>I would recommend Neighborhood’s products and/or services to people I know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F7E290-1CB8-48D8-8635-F286CA10404C}"/>
                </a:ext>
              </a:extLst>
            </p:cNvPr>
            <p:cNvSpPr/>
            <p:nvPr/>
          </p:nvSpPr>
          <p:spPr>
            <a:xfrm>
              <a:off x="9826502" y="3206219"/>
              <a:ext cx="2141447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latin typeface="Cabin" panose="00000500000000000000" pitchFamily="2" charset="0"/>
                </a:rPr>
                <a:t>89</a:t>
              </a:r>
              <a:r>
                <a:rPr lang="en-US" sz="2000" b="1" kern="1200" dirty="0">
                  <a:latin typeface="Cabin" panose="00000500000000000000" pitchFamily="2" charset="0"/>
                </a:rPr>
                <a:t>% favorable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692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D809-472E-4114-9E3D-DF738EA4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4" y="457382"/>
            <a:ext cx="11346426" cy="508637"/>
          </a:xfrm>
        </p:spPr>
        <p:txBody>
          <a:bodyPr>
            <a:normAutofit fontScale="90000"/>
          </a:bodyPr>
          <a:lstStyle/>
          <a:p>
            <a:r>
              <a:rPr lang="en-US" dirty="0"/>
              <a:t>Lowest Scoring Questions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C037C0-1648-4120-BD82-4AD76FB9AADA}"/>
              </a:ext>
            </a:extLst>
          </p:cNvPr>
          <p:cNvGrpSpPr/>
          <p:nvPr/>
        </p:nvGrpSpPr>
        <p:grpSpPr>
          <a:xfrm>
            <a:off x="423427" y="1560946"/>
            <a:ext cx="11345146" cy="3196430"/>
            <a:chOff x="92945" y="1942460"/>
            <a:chExt cx="11810326" cy="2313083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F9528F5-BC1B-4845-A9B2-4161E7A19494}"/>
                </a:ext>
              </a:extLst>
            </p:cNvPr>
            <p:cNvSpPr/>
            <p:nvPr/>
          </p:nvSpPr>
          <p:spPr>
            <a:xfrm>
              <a:off x="92945" y="1942460"/>
              <a:ext cx="2141447" cy="1625709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Overall, to what extent does your experience working at Neighborhood </a:t>
              </a:r>
              <a:r>
                <a:rPr lang="en-US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bin" panose="00000500000000000000" pitchFamily="2" charset="0"/>
                </a:rPr>
                <a:t>meet</a:t>
              </a:r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 your expectations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3CBC2C-6989-496A-9C8F-8C5EE19A5C72}"/>
                </a:ext>
              </a:extLst>
            </p:cNvPr>
            <p:cNvSpPr/>
            <p:nvPr/>
          </p:nvSpPr>
          <p:spPr>
            <a:xfrm>
              <a:off x="95092" y="3577624"/>
              <a:ext cx="2139301" cy="677919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05740" tIns="0" rIns="770373" bIns="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>
                  <a:solidFill>
                    <a:schemeClr val="bg1"/>
                  </a:solidFill>
                  <a:latin typeface="Cabin" panose="00000500000000000000" pitchFamily="2" charset="0"/>
                </a:rPr>
                <a:t>36%</a:t>
              </a:r>
              <a:r>
                <a:rPr lang="en-US" b="1" kern="1200" dirty="0">
                  <a:solidFill>
                    <a:schemeClr val="bg1"/>
                  </a:solidFill>
                  <a:latin typeface="Cabin" panose="00000500000000000000" pitchFamily="2" charset="0"/>
                </a:rPr>
                <a:t>                      favorable 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FBE65B95-0A63-47CB-A676-E9D3DA982726}"/>
                </a:ext>
              </a:extLst>
            </p:cNvPr>
            <p:cNvSpPr/>
            <p:nvPr/>
          </p:nvSpPr>
          <p:spPr>
            <a:xfrm>
              <a:off x="4902408" y="1960169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There is effective collaboration between teams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5DA4C4-80B8-4134-B78C-3783B2A2CC9F}"/>
                </a:ext>
              </a:extLst>
            </p:cNvPr>
            <p:cNvSpPr/>
            <p:nvPr/>
          </p:nvSpPr>
          <p:spPr>
            <a:xfrm>
              <a:off x="4902408" y="3568169"/>
              <a:ext cx="2189253" cy="679116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bg1"/>
                  </a:solidFill>
                  <a:latin typeface="Cabin" panose="00000500000000000000" pitchFamily="2" charset="0"/>
                </a:rPr>
                <a:t>51% favorable </a:t>
              </a:r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A859074-A4B7-4B45-A66C-43C3F211DE8C}"/>
                </a:ext>
              </a:extLst>
            </p:cNvPr>
            <p:cNvSpPr/>
            <p:nvPr/>
          </p:nvSpPr>
          <p:spPr>
            <a:xfrm>
              <a:off x="7356019" y="1966585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There is open </a:t>
              </a:r>
              <a:b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and honest communication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6306AB-F941-4C69-B403-7A28592B4371}"/>
                </a:ext>
              </a:extLst>
            </p:cNvPr>
            <p:cNvSpPr/>
            <p:nvPr/>
          </p:nvSpPr>
          <p:spPr>
            <a:xfrm>
              <a:off x="7356019" y="3558714"/>
              <a:ext cx="2141447" cy="694987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bg1"/>
                  </a:solidFill>
                  <a:latin typeface="Cabin" panose="00000500000000000000" pitchFamily="2" charset="0"/>
                </a:rPr>
                <a:t>52% favorable</a:t>
              </a:r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6372BDED-B432-4FE2-930E-3B823EE1A685}"/>
                </a:ext>
              </a:extLst>
            </p:cNvPr>
            <p:cNvSpPr/>
            <p:nvPr/>
          </p:nvSpPr>
          <p:spPr>
            <a:xfrm>
              <a:off x="2496603" y="1960169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My pay is clearly linked to my performance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AEB3B0-1A87-496F-B4C1-33813335DB92}"/>
                </a:ext>
              </a:extLst>
            </p:cNvPr>
            <p:cNvSpPr/>
            <p:nvPr/>
          </p:nvSpPr>
          <p:spPr>
            <a:xfrm>
              <a:off x="2496603" y="3568169"/>
              <a:ext cx="2141447" cy="660210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05740" tIns="0" rIns="770373" bIns="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bg1"/>
                  </a:solidFill>
                  <a:latin typeface="Cabin" panose="00000500000000000000" pitchFamily="2" charset="0"/>
                </a:rPr>
                <a:t>50% favorable </a:t>
              </a:r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46825A51-AA35-478E-AB6A-A6E6D2E3DA37}"/>
                </a:ext>
              </a:extLst>
            </p:cNvPr>
            <p:cNvSpPr/>
            <p:nvPr/>
          </p:nvSpPr>
          <p:spPr>
            <a:xfrm>
              <a:off x="9761824" y="1966585"/>
              <a:ext cx="2141447" cy="1598545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Work processes allow employees to be as productive </a:t>
              </a:r>
              <a:b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bin" panose="00000500000000000000" pitchFamily="2" charset="0"/>
                </a:rPr>
                <a:t>as possible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F7E290-1CB8-48D8-8635-F286CA10404C}"/>
                </a:ext>
              </a:extLst>
            </p:cNvPr>
            <p:cNvSpPr/>
            <p:nvPr/>
          </p:nvSpPr>
          <p:spPr>
            <a:xfrm>
              <a:off x="9809630" y="3568169"/>
              <a:ext cx="2093641" cy="687374"/>
            </a:xfrm>
            <a:custGeom>
              <a:avLst/>
              <a:gdLst>
                <a:gd name="connsiteX0" fmla="*/ 0 w 2372728"/>
                <a:gd name="connsiteY0" fmla="*/ 0 h 761612"/>
                <a:gd name="connsiteX1" fmla="*/ 2372728 w 2372728"/>
                <a:gd name="connsiteY1" fmla="*/ 0 h 761612"/>
                <a:gd name="connsiteX2" fmla="*/ 2372728 w 2372728"/>
                <a:gd name="connsiteY2" fmla="*/ 761612 h 761612"/>
                <a:gd name="connsiteX3" fmla="*/ 0 w 2372728"/>
                <a:gd name="connsiteY3" fmla="*/ 761612 h 761612"/>
                <a:gd name="connsiteX4" fmla="*/ 0 w 2372728"/>
                <a:gd name="connsiteY4" fmla="*/ 0 h 76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728" h="761612">
                  <a:moveTo>
                    <a:pt x="0" y="0"/>
                  </a:moveTo>
                  <a:lnTo>
                    <a:pt x="2372728" y="0"/>
                  </a:lnTo>
                  <a:lnTo>
                    <a:pt x="2372728" y="761612"/>
                  </a:lnTo>
                  <a:lnTo>
                    <a:pt x="0" y="76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86690" tIns="0" rIns="764023" bIns="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bg1"/>
                  </a:solidFill>
                  <a:latin typeface="Cabin" panose="00000500000000000000" pitchFamily="2" charset="0"/>
                </a:rPr>
                <a:t>53% favorable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76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D809-472E-4114-9E3D-DF738EA4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268004"/>
            <a:ext cx="11346426" cy="508637"/>
          </a:xfrm>
        </p:spPr>
        <p:txBody>
          <a:bodyPr>
            <a:noAutofit/>
          </a:bodyPr>
          <a:lstStyle/>
          <a:p>
            <a:r>
              <a:rPr lang="en-US" dirty="0"/>
              <a:t>Lowest Scoring Questions 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90C262-B031-4D9B-815E-6D36DAFAB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28891"/>
              </p:ext>
            </p:extLst>
          </p:nvPr>
        </p:nvGraphicFramePr>
        <p:xfrm>
          <a:off x="422787" y="1934409"/>
          <a:ext cx="11028448" cy="3642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4135">
                  <a:extLst>
                    <a:ext uri="{9D8B030D-6E8A-4147-A177-3AD203B41FA5}">
                      <a16:colId xmlns:a16="http://schemas.microsoft.com/office/drawing/2014/main" val="2554740244"/>
                    </a:ext>
                  </a:extLst>
                </a:gridCol>
                <a:gridCol w="1833066">
                  <a:extLst>
                    <a:ext uri="{9D8B030D-6E8A-4147-A177-3AD203B41FA5}">
                      <a16:colId xmlns:a16="http://schemas.microsoft.com/office/drawing/2014/main" val="1673967464"/>
                    </a:ext>
                  </a:extLst>
                </a:gridCol>
                <a:gridCol w="1610554">
                  <a:extLst>
                    <a:ext uri="{9D8B030D-6E8A-4147-A177-3AD203B41FA5}">
                      <a16:colId xmlns:a16="http://schemas.microsoft.com/office/drawing/2014/main" val="52513408"/>
                    </a:ext>
                  </a:extLst>
                </a:gridCol>
                <a:gridCol w="1695321">
                  <a:extLst>
                    <a:ext uri="{9D8B030D-6E8A-4147-A177-3AD203B41FA5}">
                      <a16:colId xmlns:a16="http://schemas.microsoft.com/office/drawing/2014/main" val="765047585"/>
                    </a:ext>
                  </a:extLst>
                </a:gridCol>
                <a:gridCol w="2090689">
                  <a:extLst>
                    <a:ext uri="{9D8B030D-6E8A-4147-A177-3AD203B41FA5}">
                      <a16:colId xmlns:a16="http://schemas.microsoft.com/office/drawing/2014/main" val="2769826021"/>
                    </a:ext>
                  </a:extLst>
                </a:gridCol>
                <a:gridCol w="1894683">
                  <a:extLst>
                    <a:ext uri="{9D8B030D-6E8A-4147-A177-3AD203B41FA5}">
                      <a16:colId xmlns:a16="http://schemas.microsoft.com/office/drawing/2014/main" val="4260676373"/>
                    </a:ext>
                  </a:extLst>
                </a:gridCol>
              </a:tblGrid>
              <a:tr h="1827942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b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bin" panose="00000500000000000000" pitchFamily="2" charset="0"/>
                        </a:rPr>
                        <a:t>Overall, to what extent does your experience working at Neighborhood meet your expectations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bin" panose="00000500000000000000" pitchFamily="2" charset="0"/>
                        </a:rPr>
                        <a:t>My pay is clearly linked </a:t>
                      </a:r>
                      <a:br>
                        <a:rPr lang="en-US" sz="1600" dirty="0">
                          <a:latin typeface="Cabin" panose="00000500000000000000" pitchFamily="2" charset="0"/>
                        </a:rPr>
                      </a:br>
                      <a:r>
                        <a:rPr lang="en-US" sz="1600" dirty="0">
                          <a:latin typeface="Cabin" panose="00000500000000000000" pitchFamily="2" charset="0"/>
                        </a:rPr>
                        <a:t>to my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bin" panose="00000500000000000000" pitchFamily="2" charset="0"/>
                        </a:rPr>
                        <a:t>There is effective collaboration between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bin" panose="00000500000000000000" pitchFamily="2" charset="0"/>
                        </a:rPr>
                        <a:t>There is open </a:t>
                      </a:r>
                      <a:br>
                        <a:rPr lang="en-US" sz="1600" dirty="0">
                          <a:latin typeface="Cabin" panose="00000500000000000000" pitchFamily="2" charset="0"/>
                        </a:rPr>
                      </a:br>
                      <a:r>
                        <a:rPr lang="en-US" sz="1600" dirty="0">
                          <a:latin typeface="Cabin" panose="00000500000000000000" pitchFamily="2" charset="0"/>
                        </a:rPr>
                        <a:t>and honest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bin" panose="00000500000000000000" pitchFamily="2" charset="0"/>
                        </a:rPr>
                        <a:t>Work processes allow employees to be as </a:t>
                      </a:r>
                      <a:br>
                        <a:rPr lang="en-US" sz="1600" dirty="0">
                          <a:latin typeface="Cabin" panose="00000500000000000000" pitchFamily="2" charset="0"/>
                        </a:rPr>
                      </a:br>
                      <a:r>
                        <a:rPr lang="en-US" sz="1600" dirty="0">
                          <a:latin typeface="Cabin" panose="00000500000000000000" pitchFamily="2" charset="0"/>
                        </a:rPr>
                        <a:t>productive </a:t>
                      </a:r>
                      <a:br>
                        <a:rPr lang="en-US" sz="1600" dirty="0">
                          <a:latin typeface="Cabin" panose="00000500000000000000" pitchFamily="2" charset="0"/>
                        </a:rPr>
                      </a:br>
                      <a:r>
                        <a:rPr lang="en-US" sz="1600" dirty="0">
                          <a:latin typeface="Cabin" panose="00000500000000000000" pitchFamily="2" charset="0"/>
                        </a:rPr>
                        <a:t>as possible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688183"/>
                  </a:ext>
                </a:extLst>
              </a:tr>
              <a:tr h="90727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2024 Neighborhood Performance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744444"/>
                  </a:ext>
                </a:extLst>
              </a:tr>
              <a:tr h="90727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2022 Neighborhood Performance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54931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AB4D0E1-D8EB-49B1-4BE2-8584B97BC76B}"/>
              </a:ext>
            </a:extLst>
          </p:cNvPr>
          <p:cNvGrpSpPr/>
          <p:nvPr/>
        </p:nvGrpSpPr>
        <p:grpSpPr>
          <a:xfrm>
            <a:off x="1457417" y="1155853"/>
            <a:ext cx="9277165" cy="657499"/>
            <a:chOff x="8850414" y="6231573"/>
            <a:chExt cx="3018006" cy="5398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9AABBD-C2B3-5F1A-DE05-B882E29AC8B5}"/>
                </a:ext>
              </a:extLst>
            </p:cNvPr>
            <p:cNvSpPr/>
            <p:nvPr/>
          </p:nvSpPr>
          <p:spPr>
            <a:xfrm>
              <a:off x="8850414" y="6231573"/>
              <a:ext cx="3018006" cy="5398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Cabin" panose="00000500000000000000" pitchFamily="2" charset="0"/>
                </a:rPr>
                <a:t>    	Indicates score compared to 2022 Annual Engagement Results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A2810F40-8E99-B0F6-EA49-76063DF2C7AB}"/>
                </a:ext>
              </a:extLst>
            </p:cNvPr>
            <p:cNvSpPr/>
            <p:nvPr/>
          </p:nvSpPr>
          <p:spPr>
            <a:xfrm rot="10800000">
              <a:off x="8983680" y="6325981"/>
              <a:ext cx="141931" cy="32759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F3E1F6EC-F7F6-9333-6893-79A7A507A130}"/>
                </a:ext>
              </a:extLst>
            </p:cNvPr>
            <p:cNvSpPr/>
            <p:nvPr/>
          </p:nvSpPr>
          <p:spPr>
            <a:xfrm>
              <a:off x="9187911" y="6345651"/>
              <a:ext cx="141931" cy="3651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Arrow: Up 17">
            <a:extLst>
              <a:ext uri="{FF2B5EF4-FFF2-40B4-BE49-F238E27FC236}">
                <a16:creationId xmlns:a16="http://schemas.microsoft.com/office/drawing/2014/main" id="{DD6490BA-0BCE-13CD-B1BA-AD354A528BAD}"/>
              </a:ext>
            </a:extLst>
          </p:cNvPr>
          <p:cNvSpPr/>
          <p:nvPr/>
        </p:nvSpPr>
        <p:spPr>
          <a:xfrm>
            <a:off x="8825601" y="3990926"/>
            <a:ext cx="338369" cy="4605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DB3A609-B4C0-ACAA-E0C7-29DC79635E29}"/>
              </a:ext>
            </a:extLst>
          </p:cNvPr>
          <p:cNvSpPr/>
          <p:nvPr/>
        </p:nvSpPr>
        <p:spPr>
          <a:xfrm rot="10800000">
            <a:off x="5194387" y="3990927"/>
            <a:ext cx="338369" cy="4605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B8A3098-EED1-24BB-6024-094BF3AC1DBC}"/>
              </a:ext>
            </a:extLst>
          </p:cNvPr>
          <p:cNvSpPr/>
          <p:nvPr/>
        </p:nvSpPr>
        <p:spPr>
          <a:xfrm>
            <a:off x="10734582" y="3924263"/>
            <a:ext cx="338369" cy="4605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A77BBBC-567D-3D70-9D93-3E31BADB28C5}"/>
              </a:ext>
            </a:extLst>
          </p:cNvPr>
          <p:cNvSpPr/>
          <p:nvPr/>
        </p:nvSpPr>
        <p:spPr>
          <a:xfrm>
            <a:off x="6840810" y="3990925"/>
            <a:ext cx="338369" cy="4605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9A73271-1669-414F-6FA8-C18A8EE8E7BF}"/>
              </a:ext>
            </a:extLst>
          </p:cNvPr>
          <p:cNvSpPr/>
          <p:nvPr/>
        </p:nvSpPr>
        <p:spPr>
          <a:xfrm>
            <a:off x="3462614" y="3980241"/>
            <a:ext cx="338369" cy="4605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69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A555-B5F0-9A8A-4D9F-AE53D030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10407"/>
            <a:ext cx="11430003" cy="1084400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30D24-04C7-6096-75C0-561250D10E5F}"/>
              </a:ext>
            </a:extLst>
          </p:cNvPr>
          <p:cNvSpPr txBox="1"/>
          <p:nvPr/>
        </p:nvSpPr>
        <p:spPr>
          <a:xfrm>
            <a:off x="380997" y="1194807"/>
            <a:ext cx="11430003" cy="48013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/>
            <a:r>
              <a:rPr lang="en-US" sz="2000" b="1" dirty="0">
                <a:solidFill>
                  <a:srgbClr val="000000"/>
                </a:solidFill>
                <a:latin typeface="Cabin" panose="00000500000000000000" pitchFamily="2" charset="0"/>
              </a:rPr>
              <a:t>Strengths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Overall </a:t>
            </a:r>
            <a:r>
              <a:rPr lang="en-US" dirty="0" err="1">
                <a:solidFill>
                  <a:srgbClr val="000000"/>
                </a:solidFill>
                <a:latin typeface="Cabin" panose="00000500000000000000" pitchFamily="2" charset="0"/>
              </a:rPr>
              <a:t>eNPS</a:t>
            </a: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 remains a strong point with exceeding our target at +30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In general, colleagues continue to have favorable support of Neighborhood’s products and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Colleagues have trusting relationships &amp; see the link between their work and the strategic plan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Colleagues with LOS 5+ years have more favorable results</a:t>
            </a:r>
            <a:b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</a:br>
            <a:endParaRPr lang="en-US" dirty="0">
              <a:solidFill>
                <a:srgbClr val="000000"/>
              </a:solidFill>
              <a:latin typeface="Cabin" panose="00000500000000000000" pitchFamily="2" charset="0"/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bin" panose="00000500000000000000" pitchFamily="2" charset="0"/>
              </a:rPr>
              <a:t>Areas Identified as Low Performing and Important for NPS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I feel supported in my efforts to adapt to organizational changes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Overall, I feel that my career goals can be met at Neighborhood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There is open and honest communication at Neighborhood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Prioritizing our improvement initiatives in these areas will have the greatest impact on our </a:t>
            </a:r>
            <a:r>
              <a:rPr lang="en-US" dirty="0" err="1">
                <a:solidFill>
                  <a:srgbClr val="000000"/>
                </a:solidFill>
                <a:latin typeface="Cabin" panose="00000500000000000000" pitchFamily="2" charset="0"/>
              </a:rPr>
              <a:t>eNPS</a:t>
            </a: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bin" panose="00000500000000000000" pitchFamily="2" charset="0"/>
              </a:rPr>
              <a:t>Action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EX Workgroup to deep dive into September 2024 Annual Employee Experience Engagement Results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EX Workgroup to prioritize Neighborhood’s strengths and opportunities related to results of survey Provide managers/leaders with the tools necessary to leverage information to make </a:t>
            </a:r>
            <a:b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</a:br>
            <a:r>
              <a:rPr lang="en-US" dirty="0">
                <a:solidFill>
                  <a:srgbClr val="000000"/>
                </a:solidFill>
                <a:latin typeface="Cabin" panose="00000500000000000000" pitchFamily="2" charset="0"/>
              </a:rPr>
              <a:t>data-driven decisions and develop comprehensive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08097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Closing Remarks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Peter Marino</a:t>
            </a:r>
            <a:br>
              <a:rPr lang="en-US" sz="1800" dirty="0"/>
            </a:br>
            <a:r>
              <a:rPr lang="en-US" sz="1800" dirty="0"/>
              <a:t>CEO &amp; President</a:t>
            </a:r>
          </a:p>
        </p:txBody>
      </p:sp>
    </p:spTree>
    <p:extLst>
      <p:ext uri="{BB962C8B-B14F-4D97-AF65-F5344CB8AC3E}">
        <p14:creationId xmlns:p14="http://schemas.microsoft.com/office/powerpoint/2010/main" val="99906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Finance Conversation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Michelle Sears</a:t>
            </a:r>
            <a:br>
              <a:rPr lang="en-US" sz="1800" dirty="0"/>
            </a:br>
            <a:r>
              <a:rPr lang="en-US" sz="1800" dirty="0"/>
              <a:t>Chief Financial Officer</a:t>
            </a:r>
          </a:p>
        </p:txBody>
      </p:sp>
    </p:spTree>
    <p:extLst>
      <p:ext uri="{BB962C8B-B14F-4D97-AF65-F5344CB8AC3E}">
        <p14:creationId xmlns:p14="http://schemas.microsoft.com/office/powerpoint/2010/main" val="3184677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F91-DF22-4FC9-9D27-5355825F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129309"/>
            <a:ext cx="10972800" cy="903828"/>
          </a:xfrm>
        </p:spPr>
        <p:txBody>
          <a:bodyPr anchor="b">
            <a:normAutofit/>
          </a:bodyPr>
          <a:lstStyle/>
          <a:p>
            <a:r>
              <a:rPr lang="en-US" dirty="0"/>
              <a:t>Employee Appreciation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DAB2-15CF-4641-889A-B88C4F5E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044" y="1521814"/>
            <a:ext cx="7824901" cy="4666550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None/>
            </a:pPr>
            <a:r>
              <a:rPr lang="en-US" b="1" dirty="0">
                <a:solidFill>
                  <a:schemeClr val="tx1"/>
                </a:solidFill>
                <a:latin typeface="Cabin" panose="00000500000000000000" pitchFamily="2" charset="0"/>
              </a:rPr>
              <a:t>Our employees are “</a:t>
            </a:r>
            <a:r>
              <a:rPr lang="en-US" b="1" i="1" dirty="0" err="1">
                <a:solidFill>
                  <a:schemeClr val="tx1"/>
                </a:solidFill>
                <a:latin typeface="Cabin" panose="00000500000000000000" pitchFamily="2" charset="0"/>
              </a:rPr>
              <a:t>ToTaLlY</a:t>
            </a:r>
            <a:r>
              <a:rPr lang="en-US" b="1" i="1" dirty="0">
                <a:solidFill>
                  <a:schemeClr val="tx1"/>
                </a:solidFill>
                <a:latin typeface="Cabin" panose="00000500000000000000" pitchFamily="2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bin" panose="00000500000000000000" pitchFamily="2" charset="0"/>
              </a:rPr>
              <a:t>aWeSoMe</a:t>
            </a:r>
            <a:r>
              <a:rPr lang="en-US" b="1" dirty="0">
                <a:solidFill>
                  <a:schemeClr val="tx1"/>
                </a:solidFill>
                <a:latin typeface="Cabin" panose="00000500000000000000" pitchFamily="2" charset="0"/>
              </a:rPr>
              <a:t>!”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bin" panose="00000500000000000000" pitchFamily="2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bin" panose="00000500000000000000" pitchFamily="2" charset="0"/>
                <a:ea typeface="+mj-ea"/>
                <a:cs typeface="+mj-cs"/>
              </a:rPr>
              <a:t>October 28</a:t>
            </a:r>
            <a:r>
              <a:rPr lang="en-US" sz="2800" b="1" dirty="0">
                <a:latin typeface="Cabin" panose="00000500000000000000" pitchFamily="2" charset="0"/>
                <a:ea typeface="+mj-ea"/>
                <a:cs typeface="+mj-c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bin" panose="00000500000000000000" pitchFamily="2" charset="0"/>
                <a:ea typeface="+mj-ea"/>
                <a:cs typeface="+mj-cs"/>
              </a:rPr>
              <a:t>31, 2024</a:t>
            </a:r>
            <a:endParaRPr lang="en-US" sz="2800" dirty="0">
              <a:latin typeface="Cabin" panose="00000500000000000000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</a:pPr>
            <a:r>
              <a:rPr lang="en-US" sz="2800" dirty="0">
                <a:latin typeface="Cabin" panose="00000500000000000000" pitchFamily="2" charset="0"/>
              </a:rPr>
              <a:t>Stay tuned for the full schedule </a:t>
            </a:r>
            <a:br>
              <a:rPr lang="en-US" sz="2800" dirty="0">
                <a:latin typeface="Cabin" panose="00000500000000000000" pitchFamily="2" charset="0"/>
              </a:rPr>
            </a:br>
            <a:r>
              <a:rPr lang="en-US" sz="2800" dirty="0">
                <a:latin typeface="Cabin" panose="00000500000000000000" pitchFamily="2" charset="0"/>
              </a:rPr>
              <a:t>of fun employee events</a:t>
            </a:r>
            <a:r>
              <a:rPr lang="en-US" sz="2800" dirty="0"/>
              <a:t> in </a:t>
            </a:r>
            <a:r>
              <a:rPr lang="en-US" sz="2800" dirty="0">
                <a:latin typeface="Cabin" panose="00000500000000000000" pitchFamily="2" charset="0"/>
              </a:rPr>
              <a:t>NeighborlyNEWS!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</a:pPr>
            <a:r>
              <a:rPr lang="en-US" sz="2800" b="1" dirty="0">
                <a:latin typeface="Cabin" panose="00000500000000000000" pitchFamily="2" charset="0"/>
              </a:rPr>
              <a:t>Employee Appreciation Gala on November 2</a:t>
            </a:r>
          </a:p>
        </p:txBody>
      </p:sp>
      <p:sp>
        <p:nvSpPr>
          <p:cNvPr id="4" name="AutoShape 2" descr="Iicture: ferris wheel cartoon | Ferris Wheel Cartoon Icon — Stock ...">
            <a:extLst>
              <a:ext uri="{FF2B5EF4-FFF2-40B4-BE49-F238E27FC236}">
                <a16:creationId xmlns:a16="http://schemas.microsoft.com/office/drawing/2014/main" id="{89E5CD3F-E8D1-44B6-A6FB-1F1A45A39F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icture: ferris wheel cartoon | Ferris Wheel Cartoon Icon — Stock ...">
            <a:extLst>
              <a:ext uri="{FF2B5EF4-FFF2-40B4-BE49-F238E27FC236}">
                <a16:creationId xmlns:a16="http://schemas.microsoft.com/office/drawing/2014/main" id="{66726444-4483-4131-B092-BC880AF08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2E895-0273-44A5-9799-095A5890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982" y="1369414"/>
            <a:ext cx="3179010" cy="377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79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97919-1BE1-FDDB-BA1A-C6B88B169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39" y="1014812"/>
            <a:ext cx="3045160" cy="3056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86C2F-65DF-C543-4811-36A4A67B083E}"/>
              </a:ext>
            </a:extLst>
          </p:cNvPr>
          <p:cNvSpPr txBox="1"/>
          <p:nvPr/>
        </p:nvSpPr>
        <p:spPr>
          <a:xfrm>
            <a:off x="0" y="4190200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bin" panose="00000500000000000000" pitchFamily="2" charset="0"/>
              </a:rPr>
              <a:t>EXPERIENCE MANAGEMENT IN ACTION!</a:t>
            </a:r>
            <a:br>
              <a:rPr lang="en-US" b="1" dirty="0">
                <a:latin typeface="Cabin" panose="00000500000000000000" pitchFamily="2" charset="0"/>
              </a:rPr>
            </a:br>
            <a:br>
              <a:rPr lang="en-US" b="1" dirty="0">
                <a:latin typeface="Cabin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Cabin" panose="00000500000000000000" pitchFamily="2" charset="0"/>
              </a:rPr>
              <a:t>TAKE THE SURVEY TO LET US KNOW </a:t>
            </a:r>
            <a:br>
              <a:rPr lang="en-US" b="1" dirty="0">
                <a:solidFill>
                  <a:srgbClr val="000000"/>
                </a:solidFill>
                <a:latin typeface="Cabin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Cabin" panose="00000500000000000000" pitchFamily="2" charset="0"/>
              </a:rPr>
              <a:t>WHAT YOU THINK OF ALL STAFF MEETINGS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Cabin" panose="00000500000000000000" pitchFamily="2" charset="0"/>
              </a:rPr>
              <a:t>- LINK ALSO IN NEIGHBORLYNEWS -</a:t>
            </a:r>
          </a:p>
        </p:txBody>
      </p:sp>
    </p:spTree>
    <p:extLst>
      <p:ext uri="{BB962C8B-B14F-4D97-AF65-F5344CB8AC3E}">
        <p14:creationId xmlns:p14="http://schemas.microsoft.com/office/powerpoint/2010/main" val="108523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C2C55-F6E5-B6D7-2F5B-079573A8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7" y="1598217"/>
            <a:ext cx="11301758" cy="381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3" y="14266"/>
            <a:ext cx="11512645" cy="1076039"/>
          </a:xfrm>
        </p:spPr>
        <p:txBody>
          <a:bodyPr/>
          <a:lstStyle/>
          <a:p>
            <a:r>
              <a:rPr lang="en-US" dirty="0"/>
              <a:t>September Member Information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BD0039-ECE9-C3EB-C268-6FFE9A37B740}"/>
              </a:ext>
            </a:extLst>
          </p:cNvPr>
          <p:cNvSpPr/>
          <p:nvPr/>
        </p:nvSpPr>
        <p:spPr>
          <a:xfrm>
            <a:off x="10802195" y="3922888"/>
            <a:ext cx="1123642" cy="413194"/>
          </a:xfrm>
          <a:prstGeom prst="ellipse">
            <a:avLst/>
          </a:prstGeom>
          <a:noFill/>
          <a:effectLst>
            <a:glow rad="139700">
              <a:schemeClr val="accent6">
                <a:lumMod val="75000"/>
                <a:alpha val="40000"/>
              </a:schemeClr>
            </a:glow>
            <a:outerShdw blurRad="3302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ECD52A-B3C3-5076-A6A8-F9FE5E825014}"/>
              </a:ext>
            </a:extLst>
          </p:cNvPr>
          <p:cNvSpPr/>
          <p:nvPr/>
        </p:nvSpPr>
        <p:spPr>
          <a:xfrm>
            <a:off x="10709915" y="2614041"/>
            <a:ext cx="1057012" cy="49962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39700">
              <a:srgbClr val="C00000">
                <a:alpha val="40000"/>
              </a:srgbClr>
            </a:glow>
            <a:outerShdw blurRad="3302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C6340-FF90-3ECE-8E01-B02F6B423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792" y="2787888"/>
            <a:ext cx="2040168" cy="1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11BBD2-F96C-C202-52B3-F6C30184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2" y="989699"/>
            <a:ext cx="10913427" cy="5190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6A869-B274-3EEA-50D8-18F37A80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32" y="53371"/>
            <a:ext cx="11512645" cy="1076039"/>
          </a:xfrm>
        </p:spPr>
        <p:txBody>
          <a:bodyPr/>
          <a:lstStyle/>
          <a:p>
            <a:r>
              <a:rPr lang="en-US" dirty="0"/>
              <a:t>September Financial Results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5D904-8404-FBC0-49A0-5C9242DBD93A}"/>
              </a:ext>
            </a:extLst>
          </p:cNvPr>
          <p:cNvSpPr/>
          <p:nvPr/>
        </p:nvSpPr>
        <p:spPr>
          <a:xfrm>
            <a:off x="7489660" y="4341237"/>
            <a:ext cx="669303" cy="386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FF8590-CF11-3184-B3CB-D1FAD0124B40}"/>
              </a:ext>
            </a:extLst>
          </p:cNvPr>
          <p:cNvSpPr/>
          <p:nvPr/>
        </p:nvSpPr>
        <p:spPr>
          <a:xfrm>
            <a:off x="10248698" y="5545432"/>
            <a:ext cx="725487" cy="3909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0D685A-9BC4-3AB8-36BB-8DBA939499CC}"/>
              </a:ext>
            </a:extLst>
          </p:cNvPr>
          <p:cNvSpPr/>
          <p:nvPr/>
        </p:nvSpPr>
        <p:spPr>
          <a:xfrm>
            <a:off x="6057310" y="4375683"/>
            <a:ext cx="725487" cy="386499"/>
          </a:xfrm>
          <a:prstGeom prst="ellips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837AA1-A9A8-FC52-A9FA-FA1BDFC436E5}"/>
              </a:ext>
            </a:extLst>
          </p:cNvPr>
          <p:cNvSpPr/>
          <p:nvPr/>
        </p:nvSpPr>
        <p:spPr>
          <a:xfrm>
            <a:off x="8871792" y="5545433"/>
            <a:ext cx="786850" cy="415772"/>
          </a:xfrm>
          <a:prstGeom prst="ellips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E03BC9-645B-BB41-E82A-3AF4D29E39C1}"/>
              </a:ext>
            </a:extLst>
          </p:cNvPr>
          <p:cNvSpPr/>
          <p:nvPr/>
        </p:nvSpPr>
        <p:spPr>
          <a:xfrm>
            <a:off x="8920564" y="4379056"/>
            <a:ext cx="669303" cy="386499"/>
          </a:xfrm>
          <a:prstGeom prst="ellips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9ABDDA-2BEA-E2F1-E25A-32039B304A45}"/>
              </a:ext>
            </a:extLst>
          </p:cNvPr>
          <p:cNvSpPr/>
          <p:nvPr/>
        </p:nvSpPr>
        <p:spPr>
          <a:xfrm>
            <a:off x="5995161" y="5545432"/>
            <a:ext cx="725487" cy="386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60793-4FFE-66E8-B974-741EEFFE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468" y="4321816"/>
            <a:ext cx="725487" cy="44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4373C-1F79-C6EE-154D-B24052AF2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476" y="5545432"/>
            <a:ext cx="72548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F53BC-47D0-661D-0C91-10255D52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" y="1180860"/>
            <a:ext cx="11966526" cy="42274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855" y="80318"/>
            <a:ext cx="11430003" cy="1084400"/>
          </a:xfrm>
        </p:spPr>
        <p:txBody>
          <a:bodyPr/>
          <a:lstStyle/>
          <a:p>
            <a:r>
              <a:rPr lang="en-US" dirty="0"/>
              <a:t>For Every Dollar…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4096AE-883B-9F3A-A7C5-7DE4CFB44424}"/>
              </a:ext>
            </a:extLst>
          </p:cNvPr>
          <p:cNvSpPr/>
          <p:nvPr/>
        </p:nvSpPr>
        <p:spPr>
          <a:xfrm>
            <a:off x="8842917" y="4546900"/>
            <a:ext cx="992460" cy="386499"/>
          </a:xfrm>
          <a:prstGeom prst="ellips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8319" y="0"/>
            <a:ext cx="11355361" cy="1325563"/>
          </a:xfrm>
        </p:spPr>
        <p:txBody>
          <a:bodyPr/>
          <a:lstStyle/>
          <a:p>
            <a:r>
              <a:rPr lang="en-US" dirty="0"/>
              <a:t>Where Do Those Admin Dollars Go?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0BA10-7AD4-25EA-E00E-F2D85B90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0" y="985686"/>
            <a:ext cx="9858199" cy="57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Introducing ICHRA:</a:t>
            </a:r>
            <a:b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</a:br>
            <a:r>
              <a:rPr lang="en-US" sz="4300" dirty="0">
                <a:solidFill>
                  <a:schemeClr val="tx2"/>
                </a:solidFill>
                <a:latin typeface="Garamond"/>
                <a:ea typeface="+mn-ea"/>
                <a:cs typeface="+mn-cs"/>
              </a:rPr>
              <a:t>2025 Individual Market Portfolio Expansion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Elizabeth McClaine</a:t>
            </a:r>
            <a:br>
              <a:rPr lang="en-US" sz="1800" dirty="0"/>
            </a:br>
            <a:r>
              <a:rPr lang="en-US" sz="1800" dirty="0">
                <a:solidFill>
                  <a:srgbClr val="262626"/>
                </a:solidFill>
                <a:effectLst/>
              </a:rPr>
              <a:t>Vice President of Commercial and Medicaid Products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8591556"/>
      </p:ext>
    </p:extLst>
  </p:cSld>
  <p:clrMapOvr>
    <a:masterClrMapping/>
  </p:clrMapOvr>
</p:sld>
</file>

<file path=ppt/theme/theme1.xml><?xml version="1.0" encoding="utf-8"?>
<a:theme xmlns:a="http://schemas.openxmlformats.org/drawingml/2006/main" name="Insights &amp; Innovation">
  <a:themeElements>
    <a:clrScheme name="007934">
      <a:dk1>
        <a:srgbClr val="007934"/>
      </a:dk1>
      <a:lt1>
        <a:srgbClr val="FFFFFF"/>
      </a:lt1>
      <a:dk2>
        <a:srgbClr val="007934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1775</Words>
  <Application>Microsoft Office PowerPoint</Application>
  <PresentationFormat>Widescreen</PresentationFormat>
  <Paragraphs>269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Cabin</vt:lpstr>
      <vt:lpstr>Calibri</vt:lpstr>
      <vt:lpstr>Garamond</vt:lpstr>
      <vt:lpstr>Insights &amp; Innovation</vt:lpstr>
      <vt:lpstr>Office Theme</vt:lpstr>
      <vt:lpstr>All Staff Meeting</vt:lpstr>
      <vt:lpstr>Welcome &amp; Opening Remarks</vt:lpstr>
      <vt:lpstr>Agenda – October 17, 2024 </vt:lpstr>
      <vt:lpstr>Finance Conversation</vt:lpstr>
      <vt:lpstr>September Member Information</vt:lpstr>
      <vt:lpstr>September Financial Results</vt:lpstr>
      <vt:lpstr>For Every Dollar…</vt:lpstr>
      <vt:lpstr>Where Do Those Admin Dollars Go?</vt:lpstr>
      <vt:lpstr>Introducing ICHRA: 2025 Individual Market Portfolio Expansion</vt:lpstr>
      <vt:lpstr>Commercial Products Offerings</vt:lpstr>
      <vt:lpstr>What is an ICHRA?</vt:lpstr>
      <vt:lpstr>Employer Advantages of an ICHRA</vt:lpstr>
      <vt:lpstr>Employee Advantages of an ICHRA</vt:lpstr>
      <vt:lpstr>PowerPoint Presentation</vt:lpstr>
      <vt:lpstr>Neighborhood: Market-share opportunities</vt:lpstr>
      <vt:lpstr>HSA Insurance Partnership</vt:lpstr>
      <vt:lpstr>Neighborhood’s Commitment to Health Equity</vt:lpstr>
      <vt:lpstr>Health Equity</vt:lpstr>
      <vt:lpstr>Health Equity Priorities</vt:lpstr>
      <vt:lpstr>Framework</vt:lpstr>
      <vt:lpstr>People in Place</vt:lpstr>
      <vt:lpstr>Subject Matter Experts Drive the Work</vt:lpstr>
      <vt:lpstr>Health Equity Dashboard</vt:lpstr>
      <vt:lpstr>Health Equity Dashboard</vt:lpstr>
      <vt:lpstr>Technology</vt:lpstr>
      <vt:lpstr>Technology</vt:lpstr>
      <vt:lpstr>Maternal Health Accomplishments to Date</vt:lpstr>
      <vt:lpstr>Behavioral Health</vt:lpstr>
      <vt:lpstr>Childhood Health Equity</vt:lpstr>
      <vt:lpstr>Health Equity  Report Cards</vt:lpstr>
      <vt:lpstr>2024 Engagement Survey Results Your Voice Matters!  </vt:lpstr>
      <vt:lpstr>2024 Organizational Goal #4 Enable Exceptional Member, Provider and Employee Experience </vt:lpstr>
      <vt:lpstr>2024 4Report Scorecard Area of Focus</vt:lpstr>
      <vt:lpstr>Overall Scores: Key Performance Indicators (KPIs)</vt:lpstr>
      <vt:lpstr>Highest Scoring Questions   </vt:lpstr>
      <vt:lpstr>Lowest Scoring Questions   </vt:lpstr>
      <vt:lpstr>Lowest Scoring Questions   </vt:lpstr>
      <vt:lpstr>Key Takeaways</vt:lpstr>
      <vt:lpstr>Closing Remarks</vt:lpstr>
      <vt:lpstr>Employee Appreciation Week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Kandarian</dc:creator>
  <cp:lastModifiedBy>Tyler McCollum</cp:lastModifiedBy>
  <cp:revision>87</cp:revision>
  <cp:lastPrinted>2024-10-16T19:36:55Z</cp:lastPrinted>
  <dcterms:created xsi:type="dcterms:W3CDTF">2019-03-01T20:03:02Z</dcterms:created>
  <dcterms:modified xsi:type="dcterms:W3CDTF">2024-10-21T18:32:37Z</dcterms:modified>
</cp:coreProperties>
</file>