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43"/>
  </p:notesMasterIdLst>
  <p:handoutMasterIdLst>
    <p:handoutMasterId r:id="rId44"/>
  </p:handoutMasterIdLst>
  <p:sldIdLst>
    <p:sldId id="281" r:id="rId7"/>
    <p:sldId id="282" r:id="rId8"/>
    <p:sldId id="289" r:id="rId9"/>
    <p:sldId id="392" r:id="rId10"/>
    <p:sldId id="395" r:id="rId11"/>
    <p:sldId id="399" r:id="rId12"/>
    <p:sldId id="396" r:id="rId13"/>
    <p:sldId id="404" r:id="rId14"/>
    <p:sldId id="323" r:id="rId15"/>
    <p:sldId id="405" r:id="rId16"/>
    <p:sldId id="383" r:id="rId17"/>
    <p:sldId id="388" r:id="rId18"/>
    <p:sldId id="382" r:id="rId19"/>
    <p:sldId id="331" r:id="rId20"/>
    <p:sldId id="385" r:id="rId21"/>
    <p:sldId id="325" r:id="rId22"/>
    <p:sldId id="387" r:id="rId23"/>
    <p:sldId id="347" r:id="rId24"/>
    <p:sldId id="349" r:id="rId25"/>
    <p:sldId id="309" r:id="rId26"/>
    <p:sldId id="315" r:id="rId27"/>
    <p:sldId id="316" r:id="rId28"/>
    <p:sldId id="389" r:id="rId29"/>
    <p:sldId id="378" r:id="rId30"/>
    <p:sldId id="294" r:id="rId31"/>
    <p:sldId id="298" r:id="rId32"/>
    <p:sldId id="342" r:id="rId33"/>
    <p:sldId id="401" r:id="rId34"/>
    <p:sldId id="300" r:id="rId35"/>
    <p:sldId id="366" r:id="rId36"/>
    <p:sldId id="390" r:id="rId37"/>
    <p:sldId id="304" r:id="rId38"/>
    <p:sldId id="305" r:id="rId39"/>
    <p:sldId id="308" r:id="rId40"/>
    <p:sldId id="291" r:id="rId41"/>
    <p:sldId id="380" r:id="rId4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1B3669B1-2A8E-407E-EB98-58D7F852C5E2}" name="Patrick Lowney" initials="PL" userId="S::plowney@nhpri.org::bb21753d-de88-4500-87af-67361a4fcd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file:///C:\Users\mtroilo\AppData\Local\Microsoft\Windows\INetCache\Content.Outlook\5EWNI4BC\Using_Person_Centered_Language_Tip_Sheet.pd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1E37-C9FF-455C-B65C-0CEE82CBA49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E95A759-310B-4DAF-B91D-96944CB48732}">
      <dgm:prSet phldrT="[Text]" custT="1"/>
      <dgm:spPr>
        <a:solidFill>
          <a:srgbClr val="00742F"/>
        </a:solidFill>
      </dgm:spPr>
      <dgm:t>
        <a:bodyPr/>
        <a:lstStyle/>
        <a:p>
          <a:r>
            <a:rPr lang="en-US" sz="1800" b="1">
              <a:latin typeface="Garamond" panose="02020404030301010803" pitchFamily="18" charset="0"/>
            </a:rPr>
            <a:t>PCP</a:t>
          </a:r>
        </a:p>
      </dgm:t>
    </dgm:pt>
    <dgm:pt modelId="{6470CC04-F713-4791-926D-9B33FC4A89FD}" type="parTrans" cxnId="{AE9F81D6-5E94-435D-91ED-DAB069DEB0A5}">
      <dgm:prSet/>
      <dgm:spPr/>
      <dgm:t>
        <a:bodyPr/>
        <a:lstStyle/>
        <a:p>
          <a:endParaRPr lang="en-US"/>
        </a:p>
      </dgm:t>
    </dgm:pt>
    <dgm:pt modelId="{DA5245C1-FF51-4882-91A8-894CA0A202A3}" type="sibTrans" cxnId="{AE9F81D6-5E94-435D-91ED-DAB069DEB0A5}">
      <dgm:prSet/>
      <dgm:spPr/>
      <dgm:t>
        <a:bodyPr/>
        <a:lstStyle/>
        <a:p>
          <a:endParaRPr lang="en-US"/>
        </a:p>
      </dgm:t>
    </dgm:pt>
    <dgm:pt modelId="{A27E49E3-D3C4-49B7-9FE1-8954F0F80FAB}">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Supervision, coordination, and provision of care</a:t>
          </a:r>
          <a:endParaRPr lang="en-US" sz="1600" b="1">
            <a:solidFill>
              <a:schemeClr val="tx1"/>
            </a:solidFill>
          </a:endParaRPr>
        </a:p>
      </dgm:t>
    </dgm:pt>
    <dgm:pt modelId="{73D2CF1A-9375-4B35-A622-0690DF8611F4}" type="parTrans" cxnId="{3038CF7A-832E-4672-9651-CE2A0DC9ED27}">
      <dgm:prSet/>
      <dgm:spPr/>
      <dgm:t>
        <a:bodyPr/>
        <a:lstStyle/>
        <a:p>
          <a:endParaRPr lang="en-US"/>
        </a:p>
      </dgm:t>
    </dgm:pt>
    <dgm:pt modelId="{35CB02E5-1102-4226-ABED-FA27F1C198B7}" type="sibTrans" cxnId="{3038CF7A-832E-4672-9651-CE2A0DC9ED27}">
      <dgm:prSet/>
      <dgm:spPr/>
      <dgm:t>
        <a:bodyPr/>
        <a:lstStyle/>
        <a:p>
          <a:endParaRPr lang="en-US"/>
        </a:p>
      </dgm:t>
    </dgm:pt>
    <dgm:pt modelId="{53304846-2460-417E-9E26-B871EBB3B69F}">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the member’s medical record</a:t>
          </a:r>
          <a:r>
            <a:rPr lang="en-US" sz="1600">
              <a:latin typeface="Garamond" panose="02020404030301010803" pitchFamily="18" charset="0"/>
            </a:rPr>
            <a:t>.</a:t>
          </a:r>
          <a:endParaRPr lang="en-US" sz="1600"/>
        </a:p>
      </dgm:t>
    </dgm:pt>
    <dgm:pt modelId="{3DC6B66E-C4F9-4267-BD65-8B84677ABE82}" type="parTrans" cxnId="{DA431920-408D-4A71-84A7-E540B7296B8F}">
      <dgm:prSet/>
      <dgm:spPr/>
      <dgm:t>
        <a:bodyPr/>
        <a:lstStyle/>
        <a:p>
          <a:endParaRPr lang="en-US"/>
        </a:p>
      </dgm:t>
    </dgm:pt>
    <dgm:pt modelId="{60A05D07-A127-4644-8003-5FB3D0939E3E}" type="sibTrans" cxnId="{DA431920-408D-4A71-84A7-E540B7296B8F}">
      <dgm:prSet/>
      <dgm:spPr/>
      <dgm:t>
        <a:bodyPr/>
        <a:lstStyle/>
        <a:p>
          <a:endParaRPr lang="en-US"/>
        </a:p>
      </dgm:t>
    </dgm:pt>
    <dgm:pt modelId="{A7E0EC3A-3657-443C-9EDB-BDEDA8A88AB4}">
      <dgm:prSet phldrT="[Text]" phldr="1"/>
      <dgm:spPr/>
      <dgm:t>
        <a:bodyPr/>
        <a:lstStyle/>
        <a:p>
          <a:endParaRPr lang="en-US"/>
        </a:p>
      </dgm:t>
    </dgm:pt>
    <dgm:pt modelId="{49252D69-2E18-42DF-A9E0-3E316B3BFFD6}" type="parTrans" cxnId="{A2B575CB-0A3B-4D5F-85ED-0314790DD517}">
      <dgm:prSet/>
      <dgm:spPr/>
      <dgm:t>
        <a:bodyPr/>
        <a:lstStyle/>
        <a:p>
          <a:endParaRPr lang="en-US"/>
        </a:p>
      </dgm:t>
    </dgm:pt>
    <dgm:pt modelId="{420A0F87-B8BC-4AC0-BD0E-CB599D9124EF}" type="sibTrans" cxnId="{A2B575CB-0A3B-4D5F-85ED-0314790DD517}">
      <dgm:prSet/>
      <dgm:spPr/>
      <dgm:t>
        <a:bodyPr/>
        <a:lstStyle/>
        <a:p>
          <a:endParaRPr lang="en-US"/>
        </a:p>
      </dgm:t>
    </dgm:pt>
    <dgm:pt modelId="{365137E9-D3FC-4133-A23E-3C71492E834A}">
      <dgm:prSet phldrT="[Text]" phldr="1"/>
      <dgm:spPr/>
      <dgm:t>
        <a:bodyPr/>
        <a:lstStyle/>
        <a:p>
          <a:endParaRPr lang="en-US"/>
        </a:p>
      </dgm:t>
    </dgm:pt>
    <dgm:pt modelId="{82318032-51D1-4114-A7EA-3858B1AE8ABD}" type="parTrans" cxnId="{B6D06E51-2074-4E7A-B209-758D9E544DCA}">
      <dgm:prSet/>
      <dgm:spPr/>
      <dgm:t>
        <a:bodyPr/>
        <a:lstStyle/>
        <a:p>
          <a:endParaRPr lang="en-US"/>
        </a:p>
      </dgm:t>
    </dgm:pt>
    <dgm:pt modelId="{069E7B52-7D22-426E-92C4-4FE4B228C1DF}" type="sibTrans" cxnId="{B6D06E51-2074-4E7A-B209-758D9E544DCA}">
      <dgm:prSet/>
      <dgm:spPr/>
      <dgm:t>
        <a:bodyPr/>
        <a:lstStyle/>
        <a:p>
          <a:endParaRPr lang="en-US"/>
        </a:p>
      </dgm:t>
    </dgm:pt>
    <dgm:pt modelId="{D174FA86-CABA-4A59-B815-9B29BFE32910}">
      <dgm:prSet phldrT="[Text]"/>
      <dgm:spPr/>
      <dgm:t>
        <a:bodyPr/>
        <a:lstStyle/>
        <a:p>
          <a:endParaRPr lang="en-US"/>
        </a:p>
      </dgm:t>
    </dgm:pt>
    <dgm:pt modelId="{B20806AF-109D-43D7-ACD7-B671141C9968}" type="parTrans" cxnId="{6CCC093D-AE0B-47BC-A4D2-4D6303882F29}">
      <dgm:prSet/>
      <dgm:spPr/>
      <dgm:t>
        <a:bodyPr/>
        <a:lstStyle/>
        <a:p>
          <a:endParaRPr lang="en-US"/>
        </a:p>
      </dgm:t>
    </dgm:pt>
    <dgm:pt modelId="{496B41D5-78F9-4B85-9588-0F13ED93E30E}" type="sibTrans" cxnId="{6CCC093D-AE0B-47BC-A4D2-4D6303882F29}">
      <dgm:prSet/>
      <dgm:spPr/>
      <dgm:t>
        <a:bodyPr/>
        <a:lstStyle/>
        <a:p>
          <a:endParaRPr lang="en-US"/>
        </a:p>
      </dgm:t>
    </dgm:pt>
    <dgm:pt modelId="{B7FFB03F-B47B-47EC-9A21-8A243272A83F}">
      <dgm:prSe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Screening for behavioral health needs</a:t>
          </a:r>
        </a:p>
      </dgm:t>
    </dgm:pt>
    <dgm:pt modelId="{D51A5679-DB66-460D-A351-5718185AA89E}" type="parTrans" cxnId="{CB34082F-1E25-4229-B704-B9BC01AE2817}">
      <dgm:prSet/>
      <dgm:spPr/>
      <dgm:t>
        <a:bodyPr/>
        <a:lstStyle/>
        <a:p>
          <a:endParaRPr lang="en-US"/>
        </a:p>
      </dgm:t>
    </dgm:pt>
    <dgm:pt modelId="{6A8F1776-EAB1-4ABC-AC9B-35CC6D8010C3}" type="sibTrans" cxnId="{CB34082F-1E25-4229-B704-B9BC01AE2817}">
      <dgm:prSet/>
      <dgm:spPr/>
      <dgm:t>
        <a:bodyPr/>
        <a:lstStyle/>
        <a:p>
          <a:endParaRPr lang="en-US"/>
        </a:p>
      </dgm:t>
    </dgm:pt>
    <dgm:pt modelId="{C0643AA1-4B3F-47CA-86F9-5449A473D66A}">
      <dgm:prSe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of LTSS and behavioral health services</a:t>
          </a:r>
        </a:p>
      </dgm:t>
    </dgm:pt>
    <dgm:pt modelId="{811B1E0E-5636-49F7-8B0B-05C272C13F4B}" type="parTrans" cxnId="{A97C4A36-57CE-4B50-BE38-24BD830E25CD}">
      <dgm:prSet/>
      <dgm:spPr/>
      <dgm:t>
        <a:bodyPr/>
        <a:lstStyle/>
        <a:p>
          <a:endParaRPr lang="en-US"/>
        </a:p>
      </dgm:t>
    </dgm:pt>
    <dgm:pt modelId="{10E269ED-0F3E-4277-B615-8840457E347F}" type="sibTrans" cxnId="{A97C4A36-57CE-4B50-BE38-24BD830E25CD}">
      <dgm:prSet/>
      <dgm:spPr/>
      <dgm:t>
        <a:bodyPr/>
        <a:lstStyle/>
        <a:p>
          <a:endParaRPr lang="en-US"/>
        </a:p>
      </dgm:t>
    </dgm:pt>
    <dgm:pt modelId="{1F3C5247-815F-4607-B0C0-5B255657C872}">
      <dgm:prSet phldrT="[Text]" custT="1"/>
      <dgm:spPr>
        <a:solidFill>
          <a:schemeClr val="accent6">
            <a:lumMod val="40000"/>
            <a:lumOff val="6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with specialists</a:t>
          </a:r>
          <a:endParaRPr lang="en-US" sz="1600" b="1">
            <a:solidFill>
              <a:schemeClr val="tx1"/>
            </a:solidFill>
          </a:endParaRPr>
        </a:p>
      </dgm:t>
    </dgm:pt>
    <dgm:pt modelId="{77F46F31-F3A3-4A8A-B82A-0644005EB653}" type="parTrans" cxnId="{96AA0876-FFCB-4D0D-A58D-36DB31DE284D}">
      <dgm:prSet/>
      <dgm:spPr/>
      <dgm:t>
        <a:bodyPr/>
        <a:lstStyle/>
        <a:p>
          <a:endParaRPr lang="en-US"/>
        </a:p>
      </dgm:t>
    </dgm:pt>
    <dgm:pt modelId="{85DC8653-6485-47BE-97E9-3B68856E29FC}" type="sibTrans" cxnId="{96AA0876-FFCB-4D0D-A58D-36DB31DE284D}">
      <dgm:prSet/>
      <dgm:spPr/>
      <dgm:t>
        <a:bodyPr/>
        <a:lstStyle/>
        <a:p>
          <a:endParaRPr lang="en-US"/>
        </a:p>
      </dgm:t>
    </dgm:pt>
    <dgm:pt modelId="{681FCC4A-E20C-4F5D-AB13-5307AA7521EA}">
      <dgm:prSet phldrT="[Text]" custT="1"/>
      <dgm:spPr>
        <a:solidFill>
          <a:schemeClr val="accent6">
            <a:lumMod val="20000"/>
            <a:lumOff val="80000"/>
          </a:scheme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Maintaining continuity of care </a:t>
          </a:r>
          <a:endParaRPr lang="en-US" sz="1600" b="1">
            <a:solidFill>
              <a:schemeClr val="tx1"/>
            </a:solidFill>
          </a:endParaRPr>
        </a:p>
      </dgm:t>
    </dgm:pt>
    <dgm:pt modelId="{A9978148-BEBF-4EAB-92DD-2FD78C6491FA}" type="parTrans" cxnId="{1B4D838D-DF42-4625-8090-DB10B683489F}">
      <dgm:prSet/>
      <dgm:spPr/>
      <dgm:t>
        <a:bodyPr/>
        <a:lstStyle/>
        <a:p>
          <a:endParaRPr lang="en-US"/>
        </a:p>
      </dgm:t>
    </dgm:pt>
    <dgm:pt modelId="{6FCCD554-4B47-4BAA-9999-E5CA1DEA9328}" type="sibTrans" cxnId="{1B4D838D-DF42-4625-8090-DB10B683489F}">
      <dgm:prSet/>
      <dgm:spPr/>
      <dgm:t>
        <a:bodyPr/>
        <a:lstStyle/>
        <a:p>
          <a:endParaRPr lang="en-US"/>
        </a:p>
      </dgm:t>
    </dgm:pt>
    <dgm:pt modelId="{81AF523A-9694-4655-9C26-FD18E67DC685}">
      <dgm:prSet/>
      <dgm:spPr/>
      <dgm:t>
        <a:bodyPr/>
        <a:lstStyle/>
        <a:p>
          <a:endParaRPr lang="en-US"/>
        </a:p>
      </dgm:t>
    </dgm:pt>
    <dgm:pt modelId="{231EF2B7-A4AF-477B-9488-D7BD46E7DB3B}" type="parTrans" cxnId="{C76F85C4-9097-4D30-B11B-14C309B2FC58}">
      <dgm:prSet/>
      <dgm:spPr/>
      <dgm:t>
        <a:bodyPr/>
        <a:lstStyle/>
        <a:p>
          <a:endParaRPr lang="en-US"/>
        </a:p>
      </dgm:t>
    </dgm:pt>
    <dgm:pt modelId="{B78D0E7F-19ED-43A5-844A-A5BACA4C870C}" type="sibTrans" cxnId="{C76F85C4-9097-4D30-B11B-14C309B2FC58}">
      <dgm:prSet/>
      <dgm:spPr/>
      <dgm:t>
        <a:bodyPr/>
        <a:lstStyle/>
        <a:p>
          <a:endParaRPr lang="en-US"/>
        </a:p>
      </dgm:t>
    </dgm:pt>
    <dgm:pt modelId="{B234D5B6-2FE6-4FD4-8538-9272669B93F1}" type="pres">
      <dgm:prSet presAssocID="{753D1E37-C9FF-455C-B65C-0CEE82CBA49D}" presName="Name0" presStyleCnt="0">
        <dgm:presLayoutVars>
          <dgm:chMax val="1"/>
          <dgm:chPref val="1"/>
          <dgm:dir/>
          <dgm:animOne val="branch"/>
          <dgm:animLvl val="lvl"/>
        </dgm:presLayoutVars>
      </dgm:prSet>
      <dgm:spPr/>
    </dgm:pt>
    <dgm:pt modelId="{F1742A36-6A1E-45BC-8DC6-ECB19B4B03DC}" type="pres">
      <dgm:prSet presAssocID="{7E95A759-310B-4DAF-B91D-96944CB48732}" presName="Parent" presStyleLbl="node0" presStyleIdx="0" presStyleCnt="1">
        <dgm:presLayoutVars>
          <dgm:chMax val="6"/>
          <dgm:chPref val="6"/>
        </dgm:presLayoutVars>
      </dgm:prSet>
      <dgm:spPr/>
    </dgm:pt>
    <dgm:pt modelId="{CFAE3C15-3BB0-494C-A520-5CB70BEDD589}" type="pres">
      <dgm:prSet presAssocID="{A27E49E3-D3C4-49B7-9FE1-8954F0F80FAB}" presName="Accent1" presStyleCnt="0"/>
      <dgm:spPr/>
    </dgm:pt>
    <dgm:pt modelId="{2B877CFB-5B6F-413B-B182-693115CA175B}" type="pres">
      <dgm:prSet presAssocID="{A27E49E3-D3C4-49B7-9FE1-8954F0F80FAB}" presName="Accent" presStyleLbl="bgShp" presStyleIdx="0" presStyleCnt="6"/>
      <dgm:spPr/>
    </dgm:pt>
    <dgm:pt modelId="{1F0DDC8B-B2D1-4DCE-B08E-2DDD369F5B35}" type="pres">
      <dgm:prSet presAssocID="{A27E49E3-D3C4-49B7-9FE1-8954F0F80FAB}" presName="Child1" presStyleLbl="node1" presStyleIdx="0" presStyleCnt="6" custScaleX="112546">
        <dgm:presLayoutVars>
          <dgm:chMax val="0"/>
          <dgm:chPref val="0"/>
          <dgm:bulletEnabled val="1"/>
        </dgm:presLayoutVars>
      </dgm:prSet>
      <dgm:spPr/>
    </dgm:pt>
    <dgm:pt modelId="{CA00FACB-1BEF-4E65-84AC-AD16D703591B}" type="pres">
      <dgm:prSet presAssocID="{1F3C5247-815F-4607-B0C0-5B255657C872}" presName="Accent2" presStyleCnt="0"/>
      <dgm:spPr/>
    </dgm:pt>
    <dgm:pt modelId="{2C53DA55-FE9E-4CFE-B5F3-60014607A046}" type="pres">
      <dgm:prSet presAssocID="{1F3C5247-815F-4607-B0C0-5B255657C872}" presName="Accent" presStyleLbl="bgShp" presStyleIdx="1" presStyleCnt="6"/>
      <dgm:spPr/>
    </dgm:pt>
    <dgm:pt modelId="{1577DD61-DF15-4EC8-95F4-4DA308F8350C}" type="pres">
      <dgm:prSet presAssocID="{1F3C5247-815F-4607-B0C0-5B255657C872}" presName="Child2" presStyleLbl="node1" presStyleIdx="1" presStyleCnt="6" custScaleX="110714">
        <dgm:presLayoutVars>
          <dgm:chMax val="0"/>
          <dgm:chPref val="0"/>
          <dgm:bulletEnabled val="1"/>
        </dgm:presLayoutVars>
      </dgm:prSet>
      <dgm:spPr/>
    </dgm:pt>
    <dgm:pt modelId="{045DDEAE-B8B4-4ACB-95FB-1D82BD293770}" type="pres">
      <dgm:prSet presAssocID="{681FCC4A-E20C-4F5D-AB13-5307AA7521EA}" presName="Accent3" presStyleCnt="0"/>
      <dgm:spPr/>
    </dgm:pt>
    <dgm:pt modelId="{D7002B4F-564B-4C33-8509-74D40A7F342E}" type="pres">
      <dgm:prSet presAssocID="{681FCC4A-E20C-4F5D-AB13-5307AA7521EA}" presName="Accent" presStyleLbl="bgShp" presStyleIdx="2" presStyleCnt="6"/>
      <dgm:spPr/>
    </dgm:pt>
    <dgm:pt modelId="{C2EB09D9-0BDE-4A5C-98A2-CD82687178A9}" type="pres">
      <dgm:prSet presAssocID="{681FCC4A-E20C-4F5D-AB13-5307AA7521EA}" presName="Child3" presStyleLbl="node1" presStyleIdx="2" presStyleCnt="6" custScaleX="108845">
        <dgm:presLayoutVars>
          <dgm:chMax val="0"/>
          <dgm:chPref val="0"/>
          <dgm:bulletEnabled val="1"/>
        </dgm:presLayoutVars>
      </dgm:prSet>
      <dgm:spPr/>
    </dgm:pt>
    <dgm:pt modelId="{DB40B4BB-D8A6-47A3-A1E4-069550AE7536}" type="pres">
      <dgm:prSet presAssocID="{B7FFB03F-B47B-47EC-9A21-8A243272A83F}" presName="Accent4" presStyleCnt="0"/>
      <dgm:spPr/>
    </dgm:pt>
    <dgm:pt modelId="{3280116D-AB77-4A8E-8B3B-17598B367705}" type="pres">
      <dgm:prSet presAssocID="{B7FFB03F-B47B-47EC-9A21-8A243272A83F}" presName="Accent" presStyleLbl="bgShp" presStyleIdx="3" presStyleCnt="6"/>
      <dgm:spPr/>
    </dgm:pt>
    <dgm:pt modelId="{497DB9D2-06AB-4799-B95B-AD03777A5D3F}" type="pres">
      <dgm:prSet presAssocID="{B7FFB03F-B47B-47EC-9A21-8A243272A83F}" presName="Child4" presStyleLbl="node1" presStyleIdx="3" presStyleCnt="6">
        <dgm:presLayoutVars>
          <dgm:chMax val="0"/>
          <dgm:chPref val="0"/>
          <dgm:bulletEnabled val="1"/>
        </dgm:presLayoutVars>
      </dgm:prSet>
      <dgm:spPr/>
    </dgm:pt>
    <dgm:pt modelId="{646811FD-E9E9-4A6B-8151-B4EE25BD906C}" type="pres">
      <dgm:prSet presAssocID="{C0643AA1-4B3F-47CA-86F9-5449A473D66A}" presName="Accent5" presStyleCnt="0"/>
      <dgm:spPr/>
    </dgm:pt>
    <dgm:pt modelId="{F567BAD8-224A-4DD7-8375-48C1DCCA39E0}" type="pres">
      <dgm:prSet presAssocID="{C0643AA1-4B3F-47CA-86F9-5449A473D66A}" presName="Accent" presStyleLbl="bgShp" presStyleIdx="4" presStyleCnt="6"/>
      <dgm:spPr/>
    </dgm:pt>
    <dgm:pt modelId="{3F8CD9E5-E0C6-4C59-AE63-105CA21AA02F}" type="pres">
      <dgm:prSet presAssocID="{C0643AA1-4B3F-47CA-86F9-5449A473D66A}" presName="Child5" presStyleLbl="node1" presStyleIdx="4" presStyleCnt="6" custScaleX="109339">
        <dgm:presLayoutVars>
          <dgm:chMax val="0"/>
          <dgm:chPref val="0"/>
          <dgm:bulletEnabled val="1"/>
        </dgm:presLayoutVars>
      </dgm:prSet>
      <dgm:spPr/>
    </dgm:pt>
    <dgm:pt modelId="{3B14B62C-85CC-4738-9511-BA05210DC317}" type="pres">
      <dgm:prSet presAssocID="{53304846-2460-417E-9E26-B871EBB3B69F}" presName="Accent6" presStyleCnt="0"/>
      <dgm:spPr/>
    </dgm:pt>
    <dgm:pt modelId="{0BE13038-52C5-4617-9536-E7E0881A989C}" type="pres">
      <dgm:prSet presAssocID="{53304846-2460-417E-9E26-B871EBB3B69F}" presName="Accent" presStyleLbl="bgShp" presStyleIdx="5" presStyleCnt="6"/>
      <dgm:spPr/>
    </dgm:pt>
    <dgm:pt modelId="{81235ED5-9C14-4172-97D3-4FEA965EC3E5}" type="pres">
      <dgm:prSet presAssocID="{53304846-2460-417E-9E26-B871EBB3B69F}" presName="Child6" presStyleLbl="node1" presStyleIdx="5" presStyleCnt="6" custScaleX="110305">
        <dgm:presLayoutVars>
          <dgm:chMax val="0"/>
          <dgm:chPref val="0"/>
          <dgm:bulletEnabled val="1"/>
        </dgm:presLayoutVars>
      </dgm:prSet>
      <dgm:spPr/>
    </dgm:pt>
  </dgm:ptLst>
  <dgm:cxnLst>
    <dgm:cxn modelId="{DA431920-408D-4A71-84A7-E540B7296B8F}" srcId="{7E95A759-310B-4DAF-B91D-96944CB48732}" destId="{53304846-2460-417E-9E26-B871EBB3B69F}" srcOrd="5" destOrd="0" parTransId="{3DC6B66E-C4F9-4267-BD65-8B84677ABE82}" sibTransId="{60A05D07-A127-4644-8003-5FB3D0939E3E}"/>
    <dgm:cxn modelId="{CB34082F-1E25-4229-B704-B9BC01AE2817}" srcId="{7E95A759-310B-4DAF-B91D-96944CB48732}" destId="{B7FFB03F-B47B-47EC-9A21-8A243272A83F}" srcOrd="3" destOrd="0" parTransId="{D51A5679-DB66-460D-A351-5718185AA89E}" sibTransId="{6A8F1776-EAB1-4ABC-AC9B-35CC6D8010C3}"/>
    <dgm:cxn modelId="{A97C4A36-57CE-4B50-BE38-24BD830E25CD}" srcId="{7E95A759-310B-4DAF-B91D-96944CB48732}" destId="{C0643AA1-4B3F-47CA-86F9-5449A473D66A}" srcOrd="4" destOrd="0" parTransId="{811B1E0E-5636-49F7-8B0B-05C272C13F4B}" sibTransId="{10E269ED-0F3E-4277-B615-8840457E347F}"/>
    <dgm:cxn modelId="{6CCC093D-AE0B-47BC-A4D2-4D6303882F29}" srcId="{7E95A759-310B-4DAF-B91D-96944CB48732}" destId="{D174FA86-CABA-4A59-B815-9B29BFE32910}" srcOrd="8" destOrd="0" parTransId="{B20806AF-109D-43D7-ACD7-B671141C9968}" sibTransId="{496B41D5-78F9-4B85-9588-0F13ED93E30E}"/>
    <dgm:cxn modelId="{4C0E6061-70E4-430F-8138-456567A55CAC}" type="presOf" srcId="{753D1E37-C9FF-455C-B65C-0CEE82CBA49D}" destId="{B234D5B6-2FE6-4FD4-8538-9272669B93F1}" srcOrd="0" destOrd="0" presId="urn:microsoft.com/office/officeart/2011/layout/HexagonRadial"/>
    <dgm:cxn modelId="{B6D06E51-2074-4E7A-B209-758D9E544DCA}" srcId="{7E95A759-310B-4DAF-B91D-96944CB48732}" destId="{365137E9-D3FC-4133-A23E-3C71492E834A}" srcOrd="7" destOrd="0" parTransId="{82318032-51D1-4114-A7EA-3858B1AE8ABD}" sibTransId="{069E7B52-7D22-426E-92C4-4FE4B228C1DF}"/>
    <dgm:cxn modelId="{8F50AF72-BBA8-4049-8ECF-1672D1585E8A}" type="presOf" srcId="{1F3C5247-815F-4607-B0C0-5B255657C872}" destId="{1577DD61-DF15-4EC8-95F4-4DA308F8350C}" srcOrd="0" destOrd="0" presId="urn:microsoft.com/office/officeart/2011/layout/HexagonRadial"/>
    <dgm:cxn modelId="{96AA0876-FFCB-4D0D-A58D-36DB31DE284D}" srcId="{7E95A759-310B-4DAF-B91D-96944CB48732}" destId="{1F3C5247-815F-4607-B0C0-5B255657C872}" srcOrd="1" destOrd="0" parTransId="{77F46F31-F3A3-4A8A-B82A-0644005EB653}" sibTransId="{85DC8653-6485-47BE-97E9-3B68856E29FC}"/>
    <dgm:cxn modelId="{3038CF7A-832E-4672-9651-CE2A0DC9ED27}" srcId="{7E95A759-310B-4DAF-B91D-96944CB48732}" destId="{A27E49E3-D3C4-49B7-9FE1-8954F0F80FAB}" srcOrd="0" destOrd="0" parTransId="{73D2CF1A-9375-4B35-A622-0690DF8611F4}" sibTransId="{35CB02E5-1102-4226-ABED-FA27F1C198B7}"/>
    <dgm:cxn modelId="{1B4D838D-DF42-4625-8090-DB10B683489F}" srcId="{7E95A759-310B-4DAF-B91D-96944CB48732}" destId="{681FCC4A-E20C-4F5D-AB13-5307AA7521EA}" srcOrd="2" destOrd="0" parTransId="{A9978148-BEBF-4EAB-92DD-2FD78C6491FA}" sibTransId="{6FCCD554-4B47-4BAA-9999-E5CA1DEA9328}"/>
    <dgm:cxn modelId="{C77CAE92-A9DE-4CD6-B448-D9A4179455CA}" type="presOf" srcId="{681FCC4A-E20C-4F5D-AB13-5307AA7521EA}" destId="{C2EB09D9-0BDE-4A5C-98A2-CD82687178A9}" srcOrd="0" destOrd="0" presId="urn:microsoft.com/office/officeart/2011/layout/HexagonRadial"/>
    <dgm:cxn modelId="{4EC97DA7-42DE-4A40-B48A-E729D69B8A07}" type="presOf" srcId="{A27E49E3-D3C4-49B7-9FE1-8954F0F80FAB}" destId="{1F0DDC8B-B2D1-4DCE-B08E-2DDD369F5B35}" srcOrd="0" destOrd="0" presId="urn:microsoft.com/office/officeart/2011/layout/HexagonRadial"/>
    <dgm:cxn modelId="{9B38E4B8-CB19-4C78-8ECB-0BE204E69B44}" type="presOf" srcId="{53304846-2460-417E-9E26-B871EBB3B69F}" destId="{81235ED5-9C14-4172-97D3-4FEA965EC3E5}" srcOrd="0" destOrd="0" presId="urn:microsoft.com/office/officeart/2011/layout/HexagonRadial"/>
    <dgm:cxn modelId="{C76F85C4-9097-4D30-B11B-14C309B2FC58}" srcId="{753D1E37-C9FF-455C-B65C-0CEE82CBA49D}" destId="{81AF523A-9694-4655-9C26-FD18E67DC685}" srcOrd="1" destOrd="0" parTransId="{231EF2B7-A4AF-477B-9488-D7BD46E7DB3B}" sibTransId="{B78D0E7F-19ED-43A5-844A-A5BACA4C870C}"/>
    <dgm:cxn modelId="{A2B575CB-0A3B-4D5F-85ED-0314790DD517}" srcId="{7E95A759-310B-4DAF-B91D-96944CB48732}" destId="{A7E0EC3A-3657-443C-9EDB-BDEDA8A88AB4}" srcOrd="6" destOrd="0" parTransId="{49252D69-2E18-42DF-A9E0-3E316B3BFFD6}" sibTransId="{420A0F87-B8BC-4AC0-BD0E-CB599D9124EF}"/>
    <dgm:cxn modelId="{FB5EB0D4-FF0A-40F1-AD57-9902F6F93493}" type="presOf" srcId="{C0643AA1-4B3F-47CA-86F9-5449A473D66A}" destId="{3F8CD9E5-E0C6-4C59-AE63-105CA21AA02F}" srcOrd="0" destOrd="0" presId="urn:microsoft.com/office/officeart/2011/layout/HexagonRadial"/>
    <dgm:cxn modelId="{AE9F81D6-5E94-435D-91ED-DAB069DEB0A5}" srcId="{753D1E37-C9FF-455C-B65C-0CEE82CBA49D}" destId="{7E95A759-310B-4DAF-B91D-96944CB48732}" srcOrd="0" destOrd="0" parTransId="{6470CC04-F713-4791-926D-9B33FC4A89FD}" sibTransId="{DA5245C1-FF51-4882-91A8-894CA0A202A3}"/>
    <dgm:cxn modelId="{903DD3DF-712B-4765-9517-C5AD58DF33B7}" type="presOf" srcId="{B7FFB03F-B47B-47EC-9A21-8A243272A83F}" destId="{497DB9D2-06AB-4799-B95B-AD03777A5D3F}" srcOrd="0" destOrd="0" presId="urn:microsoft.com/office/officeart/2011/layout/HexagonRadial"/>
    <dgm:cxn modelId="{27B065E1-EB3B-4A45-8428-6E4579EA79C2}" type="presOf" srcId="{7E95A759-310B-4DAF-B91D-96944CB48732}" destId="{F1742A36-6A1E-45BC-8DC6-ECB19B4B03DC}" srcOrd="0" destOrd="0" presId="urn:microsoft.com/office/officeart/2011/layout/HexagonRadial"/>
    <dgm:cxn modelId="{D42E5D1F-36EF-42C1-9194-C0A4DD02613C}" type="presParOf" srcId="{B234D5B6-2FE6-4FD4-8538-9272669B93F1}" destId="{F1742A36-6A1E-45BC-8DC6-ECB19B4B03DC}" srcOrd="0" destOrd="0" presId="urn:microsoft.com/office/officeart/2011/layout/HexagonRadial"/>
    <dgm:cxn modelId="{799F3A3B-06EF-4B8A-A04D-0773DBE65764}" type="presParOf" srcId="{B234D5B6-2FE6-4FD4-8538-9272669B93F1}" destId="{CFAE3C15-3BB0-494C-A520-5CB70BEDD589}" srcOrd="1" destOrd="0" presId="urn:microsoft.com/office/officeart/2011/layout/HexagonRadial"/>
    <dgm:cxn modelId="{69A90F66-A076-44D2-AE40-89AD62262EB5}" type="presParOf" srcId="{CFAE3C15-3BB0-494C-A520-5CB70BEDD589}" destId="{2B877CFB-5B6F-413B-B182-693115CA175B}" srcOrd="0" destOrd="0" presId="urn:microsoft.com/office/officeart/2011/layout/HexagonRadial"/>
    <dgm:cxn modelId="{9EB7B563-DA32-4FF8-841F-B1E991B22A1F}" type="presParOf" srcId="{B234D5B6-2FE6-4FD4-8538-9272669B93F1}" destId="{1F0DDC8B-B2D1-4DCE-B08E-2DDD369F5B35}" srcOrd="2" destOrd="0" presId="urn:microsoft.com/office/officeart/2011/layout/HexagonRadial"/>
    <dgm:cxn modelId="{7A317117-26C0-4F7E-A22A-F5ED0C36521E}" type="presParOf" srcId="{B234D5B6-2FE6-4FD4-8538-9272669B93F1}" destId="{CA00FACB-1BEF-4E65-84AC-AD16D703591B}" srcOrd="3" destOrd="0" presId="urn:microsoft.com/office/officeart/2011/layout/HexagonRadial"/>
    <dgm:cxn modelId="{A6FBF383-852E-42C4-8A39-635C404B15D9}" type="presParOf" srcId="{CA00FACB-1BEF-4E65-84AC-AD16D703591B}" destId="{2C53DA55-FE9E-4CFE-B5F3-60014607A046}" srcOrd="0" destOrd="0" presId="urn:microsoft.com/office/officeart/2011/layout/HexagonRadial"/>
    <dgm:cxn modelId="{61227E93-7943-4CB2-A45F-ABADFDB73A92}" type="presParOf" srcId="{B234D5B6-2FE6-4FD4-8538-9272669B93F1}" destId="{1577DD61-DF15-4EC8-95F4-4DA308F8350C}" srcOrd="4" destOrd="0" presId="urn:microsoft.com/office/officeart/2011/layout/HexagonRadial"/>
    <dgm:cxn modelId="{E1909AFC-5350-4E56-9129-F63515137716}" type="presParOf" srcId="{B234D5B6-2FE6-4FD4-8538-9272669B93F1}" destId="{045DDEAE-B8B4-4ACB-95FB-1D82BD293770}" srcOrd="5" destOrd="0" presId="urn:microsoft.com/office/officeart/2011/layout/HexagonRadial"/>
    <dgm:cxn modelId="{F0A7AD56-D918-43E4-BDF4-EEA126C63E59}" type="presParOf" srcId="{045DDEAE-B8B4-4ACB-95FB-1D82BD293770}" destId="{D7002B4F-564B-4C33-8509-74D40A7F342E}" srcOrd="0" destOrd="0" presId="urn:microsoft.com/office/officeart/2011/layout/HexagonRadial"/>
    <dgm:cxn modelId="{97908E27-6E87-4EE9-810A-309C25D130C4}" type="presParOf" srcId="{B234D5B6-2FE6-4FD4-8538-9272669B93F1}" destId="{C2EB09D9-0BDE-4A5C-98A2-CD82687178A9}" srcOrd="6" destOrd="0" presId="urn:microsoft.com/office/officeart/2011/layout/HexagonRadial"/>
    <dgm:cxn modelId="{B01D2985-FE49-4EF1-A385-AFB6613515E3}" type="presParOf" srcId="{B234D5B6-2FE6-4FD4-8538-9272669B93F1}" destId="{DB40B4BB-D8A6-47A3-A1E4-069550AE7536}" srcOrd="7" destOrd="0" presId="urn:microsoft.com/office/officeart/2011/layout/HexagonRadial"/>
    <dgm:cxn modelId="{59B008FE-9E27-4F0B-B7BA-F471D4E97BE4}" type="presParOf" srcId="{DB40B4BB-D8A6-47A3-A1E4-069550AE7536}" destId="{3280116D-AB77-4A8E-8B3B-17598B367705}" srcOrd="0" destOrd="0" presId="urn:microsoft.com/office/officeart/2011/layout/HexagonRadial"/>
    <dgm:cxn modelId="{2E978D87-084D-4C77-8360-18F31C549D49}" type="presParOf" srcId="{B234D5B6-2FE6-4FD4-8538-9272669B93F1}" destId="{497DB9D2-06AB-4799-B95B-AD03777A5D3F}" srcOrd="8" destOrd="0" presId="urn:microsoft.com/office/officeart/2011/layout/HexagonRadial"/>
    <dgm:cxn modelId="{B95E0636-9826-4C9E-AFD5-97F811261756}" type="presParOf" srcId="{B234D5B6-2FE6-4FD4-8538-9272669B93F1}" destId="{646811FD-E9E9-4A6B-8151-B4EE25BD906C}" srcOrd="9" destOrd="0" presId="urn:microsoft.com/office/officeart/2011/layout/HexagonRadial"/>
    <dgm:cxn modelId="{D1F13142-F0A0-4E11-AC45-C50981CE163B}" type="presParOf" srcId="{646811FD-E9E9-4A6B-8151-B4EE25BD906C}" destId="{F567BAD8-224A-4DD7-8375-48C1DCCA39E0}" srcOrd="0" destOrd="0" presId="urn:microsoft.com/office/officeart/2011/layout/HexagonRadial"/>
    <dgm:cxn modelId="{0C88A29C-461A-478D-945C-81A715C23CCD}" type="presParOf" srcId="{B234D5B6-2FE6-4FD4-8538-9272669B93F1}" destId="{3F8CD9E5-E0C6-4C59-AE63-105CA21AA02F}" srcOrd="10" destOrd="0" presId="urn:microsoft.com/office/officeart/2011/layout/HexagonRadial"/>
    <dgm:cxn modelId="{953B4A1F-DC6C-4255-942E-A1C1B2B1AE03}" type="presParOf" srcId="{B234D5B6-2FE6-4FD4-8538-9272669B93F1}" destId="{3B14B62C-85CC-4738-9511-BA05210DC317}" srcOrd="11" destOrd="0" presId="urn:microsoft.com/office/officeart/2011/layout/HexagonRadial"/>
    <dgm:cxn modelId="{2E25F994-8191-4748-8A95-C972749C664E}" type="presParOf" srcId="{3B14B62C-85CC-4738-9511-BA05210DC317}" destId="{0BE13038-52C5-4617-9536-E7E0881A989C}" srcOrd="0" destOrd="0" presId="urn:microsoft.com/office/officeart/2011/layout/HexagonRadial"/>
    <dgm:cxn modelId="{7A5733C3-37AD-409D-901A-8057DC38F44C}" type="presParOf" srcId="{B234D5B6-2FE6-4FD4-8538-9272669B93F1}" destId="{81235ED5-9C14-4172-97D3-4FEA965EC3E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1098A-A16E-4434-A60E-C6C275126B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A65B6E-D33E-452D-BBD8-31EE63461ECC}">
      <dgm:prSet phldrT="[Text]" custT="1"/>
      <dgm:spPr>
        <a:solidFill>
          <a:srgbClr val="00742F"/>
        </a:solidFill>
      </dgm:spPr>
      <dgm:t>
        <a:bodyPr/>
        <a:lstStyle/>
        <a:p>
          <a:r>
            <a:rPr lang="en-US" sz="2400"/>
            <a:t>Referrals</a:t>
          </a:r>
        </a:p>
      </dgm:t>
    </dgm:pt>
    <dgm:pt modelId="{298746A1-4006-4835-BC79-FAE930356A55}" type="parTrans" cxnId="{9BAA8582-997B-4149-8D38-3FCE356931D1}">
      <dgm:prSet/>
      <dgm:spPr/>
      <dgm:t>
        <a:bodyPr/>
        <a:lstStyle/>
        <a:p>
          <a:endParaRPr lang="en-US"/>
        </a:p>
      </dgm:t>
    </dgm:pt>
    <dgm:pt modelId="{67C6E648-16DE-4CEB-8772-229025F0C039}" type="sibTrans" cxnId="{9BAA8582-997B-4149-8D38-3FCE356931D1}">
      <dgm:prSet/>
      <dgm:spPr/>
      <dgm:t>
        <a:bodyPr/>
        <a:lstStyle/>
        <a:p>
          <a:endParaRPr lang="en-US"/>
        </a:p>
      </dgm:t>
    </dgm:pt>
    <dgm:pt modelId="{FF3B3944-FFA2-4914-B4C3-7F1ED471C53E}">
      <dgm:prSet phldrT="[Text]" custT="1"/>
      <dgm:spPr>
        <a:solidFill>
          <a:schemeClr val="accent6">
            <a:lumMod val="40000"/>
            <a:lumOff val="60000"/>
            <a:alpha val="90000"/>
          </a:schemeClr>
        </a:solidFill>
      </dgm:spPr>
      <dgm:t>
        <a:bodyPr/>
        <a:lstStyle/>
        <a:p>
          <a:r>
            <a:rPr lang="en-US" sz="1600"/>
            <a:t>Neighborhood does </a:t>
          </a:r>
          <a:r>
            <a:rPr lang="en-US" sz="1600" b="1"/>
            <a:t>NOT</a:t>
          </a:r>
          <a:r>
            <a:rPr lang="en-US" sz="1600"/>
            <a:t> require members to have a referral to see specialists</a:t>
          </a:r>
        </a:p>
      </dgm:t>
    </dgm:pt>
    <dgm:pt modelId="{E5FF8E8E-26C1-4F7E-AA45-9D14EF5AF8D8}" type="parTrans" cxnId="{81864B62-5C44-42E9-94D9-7A8331A40F3E}">
      <dgm:prSet/>
      <dgm:spPr/>
      <dgm:t>
        <a:bodyPr/>
        <a:lstStyle/>
        <a:p>
          <a:endParaRPr lang="en-US"/>
        </a:p>
      </dgm:t>
    </dgm:pt>
    <dgm:pt modelId="{D408AC6B-2539-4114-863F-94DEE516BC82}" type="sibTrans" cxnId="{81864B62-5C44-42E9-94D9-7A8331A40F3E}">
      <dgm:prSet/>
      <dgm:spPr/>
      <dgm:t>
        <a:bodyPr/>
        <a:lstStyle/>
        <a:p>
          <a:endParaRPr lang="en-US"/>
        </a:p>
      </dgm:t>
    </dgm:pt>
    <dgm:pt modelId="{D5133420-5F46-4EDE-92F0-96C8C67AD0F9}">
      <dgm:prSet phldrT="[Text]" custT="1"/>
      <dgm:spPr>
        <a:solidFill>
          <a:srgbClr val="00742F"/>
        </a:solidFill>
      </dgm:spPr>
      <dgm:t>
        <a:bodyPr/>
        <a:lstStyle/>
        <a:p>
          <a:r>
            <a:rPr lang="en-US" sz="2400"/>
            <a:t>Out of Network Authorizations</a:t>
          </a:r>
        </a:p>
      </dgm:t>
    </dgm:pt>
    <dgm:pt modelId="{65F62438-3428-4067-B00D-C70E2859234D}" type="parTrans" cxnId="{34A07625-9353-487F-B139-061F7CF45AB9}">
      <dgm:prSet/>
      <dgm:spPr/>
      <dgm:t>
        <a:bodyPr/>
        <a:lstStyle/>
        <a:p>
          <a:endParaRPr lang="en-US"/>
        </a:p>
      </dgm:t>
    </dgm:pt>
    <dgm:pt modelId="{1DA14D7E-7475-46EB-A8A6-3A5FD2A486E5}" type="sibTrans" cxnId="{34A07625-9353-487F-B139-061F7CF45AB9}">
      <dgm:prSet/>
      <dgm:spPr/>
      <dgm:t>
        <a:bodyPr/>
        <a:lstStyle/>
        <a:p>
          <a:endParaRPr lang="en-US"/>
        </a:p>
      </dgm:t>
    </dgm:pt>
    <dgm:pt modelId="{5B0B1BF5-D48D-4D7F-B5F1-919B6E0EEFDD}">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Out-of-network care requires prior authorization from Neighborhood</a:t>
          </a:r>
        </a:p>
      </dgm:t>
    </dgm:pt>
    <dgm:pt modelId="{643BC8AD-92A0-489B-9C18-A6B77777EA5F}" type="parTrans" cxnId="{2FA0EEC1-48E8-4876-ACD7-7D93BB51F439}">
      <dgm:prSet/>
      <dgm:spPr/>
      <dgm:t>
        <a:bodyPr/>
        <a:lstStyle/>
        <a:p>
          <a:endParaRPr lang="en-US"/>
        </a:p>
      </dgm:t>
    </dgm:pt>
    <dgm:pt modelId="{3FB732C1-A48C-448D-8166-38F404BD9082}" type="sibTrans" cxnId="{2FA0EEC1-48E8-4876-ACD7-7D93BB51F439}">
      <dgm:prSet/>
      <dgm:spPr/>
      <dgm:t>
        <a:bodyPr/>
        <a:lstStyle/>
        <a:p>
          <a:endParaRPr lang="en-US"/>
        </a:p>
      </dgm:t>
    </dgm:pt>
    <dgm:pt modelId="{35B50006-3333-41A3-AC3F-39ED2C65C907}">
      <dgm:prSet phldrT="[Text]" custT="1"/>
      <dgm:spPr>
        <a:solidFill>
          <a:schemeClr val="accent6">
            <a:lumMod val="40000"/>
            <a:lumOff val="60000"/>
            <a:alpha val="90000"/>
          </a:schemeClr>
        </a:solidFill>
      </dgm:spPr>
      <dgm:t>
        <a:bodyPr/>
        <a:lstStyle/>
        <a:p>
          <a:pPr>
            <a:buFont typeface="Arial" panose="020B0604020202020204" pitchFamily="34" charset="0"/>
            <a:buChar char="•"/>
          </a:pPr>
          <a:r>
            <a:rPr lang="en-US" sz="1600">
              <a:latin typeface="+mn-lt"/>
            </a:rPr>
            <a:t>Providers must complete an </a:t>
          </a:r>
          <a:r>
            <a:rPr lang="en-US" sz="1600" b="1">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a:latin typeface="+mn-lt"/>
            </a:rPr>
            <a:t>to receive approval to refer a member out-of-network</a:t>
          </a:r>
        </a:p>
      </dgm:t>
    </dgm:pt>
    <dgm:pt modelId="{7386832C-9650-4C2A-AFB6-182AE351FA89}" type="parTrans" cxnId="{349FC3E4-1F62-49A5-B67C-5E4DDC8CA27F}">
      <dgm:prSet/>
      <dgm:spPr/>
      <dgm:t>
        <a:bodyPr/>
        <a:lstStyle/>
        <a:p>
          <a:endParaRPr lang="en-US"/>
        </a:p>
      </dgm:t>
    </dgm:pt>
    <dgm:pt modelId="{23C9B224-02B6-4FEE-995F-821AB181B843}" type="sibTrans" cxnId="{349FC3E4-1F62-49A5-B67C-5E4DDC8CA27F}">
      <dgm:prSet/>
      <dgm:spPr/>
      <dgm:t>
        <a:bodyPr/>
        <a:lstStyle/>
        <a:p>
          <a:endParaRPr lang="en-US"/>
        </a:p>
      </dgm:t>
    </dgm:pt>
    <dgm:pt modelId="{40365D88-46A1-47EE-8DD7-4581D324AD59}">
      <dgm:prSet phldrT="[Text]" custT="1"/>
      <dgm:spPr>
        <a:solidFill>
          <a:srgbClr val="00742F"/>
        </a:solidFill>
      </dgm:spPr>
      <dgm:t>
        <a:bodyPr/>
        <a:lstStyle/>
        <a:p>
          <a:r>
            <a:rPr lang="en-US" sz="2400"/>
            <a:t>Prior Authorizations</a:t>
          </a:r>
        </a:p>
      </dgm:t>
    </dgm:pt>
    <dgm:pt modelId="{CEE5BCE3-6C77-421A-99AE-905FACD43DC5}" type="parTrans" cxnId="{25CDE895-931A-46AF-8DD3-8141B7C5C682}">
      <dgm:prSet/>
      <dgm:spPr/>
      <dgm:t>
        <a:bodyPr/>
        <a:lstStyle/>
        <a:p>
          <a:endParaRPr lang="en-US"/>
        </a:p>
      </dgm:t>
    </dgm:pt>
    <dgm:pt modelId="{734198E2-2D9B-4773-BC1A-65B256A3012D}" type="sibTrans" cxnId="{25CDE895-931A-46AF-8DD3-8141B7C5C682}">
      <dgm:prSet/>
      <dgm:spPr/>
      <dgm:t>
        <a:bodyPr/>
        <a:lstStyle/>
        <a:p>
          <a:endParaRPr lang="en-US"/>
        </a:p>
      </dgm:t>
    </dgm:pt>
    <dgm:pt modelId="{F4D5481B-3458-4B0A-9840-F7DC697CE5CF}">
      <dgm:prSet phldrT="[Text]" custT="1"/>
      <dgm:spPr>
        <a:solidFill>
          <a:schemeClr val="accent6">
            <a:lumMod val="40000"/>
            <a:lumOff val="60000"/>
            <a:alpha val="90000"/>
          </a:schemeClr>
        </a:solidFill>
      </dgm:spPr>
      <dgm: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gm:t>
    </dgm:pt>
    <dgm:pt modelId="{7A0C30D3-AB7C-4613-A89F-E121DD1C8F51}" type="parTrans" cxnId="{98D40188-B63F-46BF-9352-5A99B17D9E3B}">
      <dgm:prSet/>
      <dgm:spPr/>
      <dgm:t>
        <a:bodyPr/>
        <a:lstStyle/>
        <a:p>
          <a:endParaRPr lang="en-US"/>
        </a:p>
      </dgm:t>
    </dgm:pt>
    <dgm:pt modelId="{D4F30A16-90E0-422E-BBFE-B9B8FFC460A9}" type="sibTrans" cxnId="{98D40188-B63F-46BF-9352-5A99B17D9E3B}">
      <dgm:prSet/>
      <dgm:spPr/>
      <dgm:t>
        <a:bodyPr/>
        <a:lstStyle/>
        <a:p>
          <a:endParaRPr lang="en-US"/>
        </a:p>
      </dgm:t>
    </dgm:pt>
    <dgm:pt modelId="{27A21757-F4F0-421C-83DA-FE67BCC5B28B}" type="pres">
      <dgm:prSet presAssocID="{83D1098A-A16E-4434-A60E-C6C275126BF3}" presName="Name0" presStyleCnt="0">
        <dgm:presLayoutVars>
          <dgm:dir/>
          <dgm:animLvl val="lvl"/>
          <dgm:resizeHandles val="exact"/>
        </dgm:presLayoutVars>
      </dgm:prSet>
      <dgm:spPr/>
    </dgm:pt>
    <dgm:pt modelId="{444F94AF-7A60-41DC-A519-9C45F01AF81F}" type="pres">
      <dgm:prSet presAssocID="{35A65B6E-D33E-452D-BBD8-31EE63461ECC}" presName="linNode" presStyleCnt="0"/>
      <dgm:spPr/>
    </dgm:pt>
    <dgm:pt modelId="{258A5306-C496-4650-9CF9-F365A2F801B5}" type="pres">
      <dgm:prSet presAssocID="{35A65B6E-D33E-452D-BBD8-31EE63461ECC}" presName="parentText" presStyleLbl="node1" presStyleIdx="0" presStyleCnt="3">
        <dgm:presLayoutVars>
          <dgm:chMax val="1"/>
          <dgm:bulletEnabled val="1"/>
        </dgm:presLayoutVars>
      </dgm:prSet>
      <dgm:spPr/>
    </dgm:pt>
    <dgm:pt modelId="{790397CA-B68C-45E9-B79F-04B5394A12B8}" type="pres">
      <dgm:prSet presAssocID="{35A65B6E-D33E-452D-BBD8-31EE63461ECC}" presName="descendantText" presStyleLbl="alignAccFollowNode1" presStyleIdx="0" presStyleCnt="3">
        <dgm:presLayoutVars>
          <dgm:bulletEnabled val="1"/>
        </dgm:presLayoutVars>
      </dgm:prSet>
      <dgm:spPr/>
    </dgm:pt>
    <dgm:pt modelId="{19C890A1-7C47-4008-B98A-47A495F8490B}" type="pres">
      <dgm:prSet presAssocID="{67C6E648-16DE-4CEB-8772-229025F0C039}" presName="sp" presStyleCnt="0"/>
      <dgm:spPr/>
    </dgm:pt>
    <dgm:pt modelId="{AF1F2C3D-AE85-4F1D-8B2D-ABCE81C5DA03}" type="pres">
      <dgm:prSet presAssocID="{D5133420-5F46-4EDE-92F0-96C8C67AD0F9}" presName="linNode" presStyleCnt="0"/>
      <dgm:spPr/>
    </dgm:pt>
    <dgm:pt modelId="{D5952C76-82E1-4FC3-84CE-CD338095B73B}" type="pres">
      <dgm:prSet presAssocID="{D5133420-5F46-4EDE-92F0-96C8C67AD0F9}" presName="parentText" presStyleLbl="node1" presStyleIdx="1" presStyleCnt="3" custScaleY="123544">
        <dgm:presLayoutVars>
          <dgm:chMax val="1"/>
          <dgm:bulletEnabled val="1"/>
        </dgm:presLayoutVars>
      </dgm:prSet>
      <dgm:spPr/>
    </dgm:pt>
    <dgm:pt modelId="{B8BC1747-5D6B-44E6-BA06-F1AEB500A21E}" type="pres">
      <dgm:prSet presAssocID="{D5133420-5F46-4EDE-92F0-96C8C67AD0F9}" presName="descendantText" presStyleLbl="alignAccFollowNode1" presStyleIdx="1" presStyleCnt="3" custScaleY="138648">
        <dgm:presLayoutVars>
          <dgm:bulletEnabled val="1"/>
        </dgm:presLayoutVars>
      </dgm:prSet>
      <dgm:spPr/>
    </dgm:pt>
    <dgm:pt modelId="{71CF0FDF-29FE-40D9-A9C9-58989318D322}" type="pres">
      <dgm:prSet presAssocID="{1DA14D7E-7475-46EB-A8A6-3A5FD2A486E5}" presName="sp" presStyleCnt="0"/>
      <dgm:spPr/>
    </dgm:pt>
    <dgm:pt modelId="{547B7CFA-4AC7-43C7-986C-0E538F08BC6F}" type="pres">
      <dgm:prSet presAssocID="{40365D88-46A1-47EE-8DD7-4581D324AD59}" presName="linNode" presStyleCnt="0"/>
      <dgm:spPr/>
    </dgm:pt>
    <dgm:pt modelId="{9D08DDE2-83A2-41F3-A4AD-ED0DDDD0A898}" type="pres">
      <dgm:prSet presAssocID="{40365D88-46A1-47EE-8DD7-4581D324AD59}" presName="parentText" presStyleLbl="node1" presStyleIdx="2" presStyleCnt="3">
        <dgm:presLayoutVars>
          <dgm:chMax val="1"/>
          <dgm:bulletEnabled val="1"/>
        </dgm:presLayoutVars>
      </dgm:prSet>
      <dgm:spPr/>
    </dgm:pt>
    <dgm:pt modelId="{000A4C07-7F9D-43AF-BE9C-5F69C641C097}" type="pres">
      <dgm:prSet presAssocID="{40365D88-46A1-47EE-8DD7-4581D324AD59}" presName="descendantText" presStyleLbl="alignAccFollowNode1" presStyleIdx="2" presStyleCnt="3">
        <dgm:presLayoutVars>
          <dgm:bulletEnabled val="1"/>
        </dgm:presLayoutVars>
      </dgm:prSet>
      <dgm:spPr/>
    </dgm:pt>
  </dgm:ptLst>
  <dgm:cxnLst>
    <dgm:cxn modelId="{6F14A019-9F17-4E30-862E-31A2F548268D}" type="presOf" srcId="{40365D88-46A1-47EE-8DD7-4581D324AD59}" destId="{9D08DDE2-83A2-41F3-A4AD-ED0DDDD0A898}" srcOrd="0" destOrd="0" presId="urn:microsoft.com/office/officeart/2005/8/layout/vList5"/>
    <dgm:cxn modelId="{34A07625-9353-487F-B139-061F7CF45AB9}" srcId="{83D1098A-A16E-4434-A60E-C6C275126BF3}" destId="{D5133420-5F46-4EDE-92F0-96C8C67AD0F9}" srcOrd="1" destOrd="0" parTransId="{65F62438-3428-4067-B00D-C70E2859234D}" sibTransId="{1DA14D7E-7475-46EB-A8A6-3A5FD2A486E5}"/>
    <dgm:cxn modelId="{073FDC5F-A08F-4234-B133-3AC8DE3CEB5E}" type="presOf" srcId="{35A65B6E-D33E-452D-BBD8-31EE63461ECC}" destId="{258A5306-C496-4650-9CF9-F365A2F801B5}" srcOrd="0" destOrd="0" presId="urn:microsoft.com/office/officeart/2005/8/layout/vList5"/>
    <dgm:cxn modelId="{81864B62-5C44-42E9-94D9-7A8331A40F3E}" srcId="{35A65B6E-D33E-452D-BBD8-31EE63461ECC}" destId="{FF3B3944-FFA2-4914-B4C3-7F1ED471C53E}" srcOrd="0" destOrd="0" parTransId="{E5FF8E8E-26C1-4F7E-AA45-9D14EF5AF8D8}" sibTransId="{D408AC6B-2539-4114-863F-94DEE516BC82}"/>
    <dgm:cxn modelId="{A88FB74B-E4C9-4AC2-AB63-B24858A3089E}" type="presOf" srcId="{FF3B3944-FFA2-4914-B4C3-7F1ED471C53E}" destId="{790397CA-B68C-45E9-B79F-04B5394A12B8}" srcOrd="0" destOrd="0" presId="urn:microsoft.com/office/officeart/2005/8/layout/vList5"/>
    <dgm:cxn modelId="{20F9DB80-610F-488C-A5C9-DD81C368020D}" type="presOf" srcId="{F4D5481B-3458-4B0A-9840-F7DC697CE5CF}" destId="{000A4C07-7F9D-43AF-BE9C-5F69C641C097}" srcOrd="0" destOrd="0" presId="urn:microsoft.com/office/officeart/2005/8/layout/vList5"/>
    <dgm:cxn modelId="{9BAA8582-997B-4149-8D38-3FCE356931D1}" srcId="{83D1098A-A16E-4434-A60E-C6C275126BF3}" destId="{35A65B6E-D33E-452D-BBD8-31EE63461ECC}" srcOrd="0" destOrd="0" parTransId="{298746A1-4006-4835-BC79-FAE930356A55}" sibTransId="{67C6E648-16DE-4CEB-8772-229025F0C039}"/>
    <dgm:cxn modelId="{0AC18883-4EBD-4FFF-B8C5-5384B5D9430E}" type="presOf" srcId="{D5133420-5F46-4EDE-92F0-96C8C67AD0F9}" destId="{D5952C76-82E1-4FC3-84CE-CD338095B73B}" srcOrd="0" destOrd="0" presId="urn:microsoft.com/office/officeart/2005/8/layout/vList5"/>
    <dgm:cxn modelId="{98D40188-B63F-46BF-9352-5A99B17D9E3B}" srcId="{40365D88-46A1-47EE-8DD7-4581D324AD59}" destId="{F4D5481B-3458-4B0A-9840-F7DC697CE5CF}" srcOrd="0" destOrd="0" parTransId="{7A0C30D3-AB7C-4613-A89F-E121DD1C8F51}" sibTransId="{D4F30A16-90E0-422E-BBFE-B9B8FFC460A9}"/>
    <dgm:cxn modelId="{22A88993-9073-45C5-A3D0-BC36720783EE}" type="presOf" srcId="{5B0B1BF5-D48D-4D7F-B5F1-919B6E0EEFDD}" destId="{B8BC1747-5D6B-44E6-BA06-F1AEB500A21E}" srcOrd="0" destOrd="0" presId="urn:microsoft.com/office/officeart/2005/8/layout/vList5"/>
    <dgm:cxn modelId="{25CDE895-931A-46AF-8DD3-8141B7C5C682}" srcId="{83D1098A-A16E-4434-A60E-C6C275126BF3}" destId="{40365D88-46A1-47EE-8DD7-4581D324AD59}" srcOrd="2" destOrd="0" parTransId="{CEE5BCE3-6C77-421A-99AE-905FACD43DC5}" sibTransId="{734198E2-2D9B-4773-BC1A-65B256A3012D}"/>
    <dgm:cxn modelId="{2FA0EEC1-48E8-4876-ACD7-7D93BB51F439}" srcId="{D5133420-5F46-4EDE-92F0-96C8C67AD0F9}" destId="{5B0B1BF5-D48D-4D7F-B5F1-919B6E0EEFDD}" srcOrd="0" destOrd="0" parTransId="{643BC8AD-92A0-489B-9C18-A6B77777EA5F}" sibTransId="{3FB732C1-A48C-448D-8166-38F404BD9082}"/>
    <dgm:cxn modelId="{A785F8C6-2FB6-4327-8A71-BED20EA4BE87}" type="presOf" srcId="{35B50006-3333-41A3-AC3F-39ED2C65C907}" destId="{B8BC1747-5D6B-44E6-BA06-F1AEB500A21E}" srcOrd="0" destOrd="1" presId="urn:microsoft.com/office/officeart/2005/8/layout/vList5"/>
    <dgm:cxn modelId="{1B3C55CC-1D5F-46AA-A3E7-C2C732EB9723}" type="presOf" srcId="{83D1098A-A16E-4434-A60E-C6C275126BF3}" destId="{27A21757-F4F0-421C-83DA-FE67BCC5B28B}" srcOrd="0" destOrd="0" presId="urn:microsoft.com/office/officeart/2005/8/layout/vList5"/>
    <dgm:cxn modelId="{349FC3E4-1F62-49A5-B67C-5E4DDC8CA27F}" srcId="{D5133420-5F46-4EDE-92F0-96C8C67AD0F9}" destId="{35B50006-3333-41A3-AC3F-39ED2C65C907}" srcOrd="1" destOrd="0" parTransId="{7386832C-9650-4C2A-AFB6-182AE351FA89}" sibTransId="{23C9B224-02B6-4FEE-995F-821AB181B843}"/>
    <dgm:cxn modelId="{C83B408C-4B0D-4D07-8406-6EF4C92B3CAE}" type="presParOf" srcId="{27A21757-F4F0-421C-83DA-FE67BCC5B28B}" destId="{444F94AF-7A60-41DC-A519-9C45F01AF81F}" srcOrd="0" destOrd="0" presId="urn:microsoft.com/office/officeart/2005/8/layout/vList5"/>
    <dgm:cxn modelId="{CBC15DAD-5769-43EF-BFA3-D6D1F067351D}" type="presParOf" srcId="{444F94AF-7A60-41DC-A519-9C45F01AF81F}" destId="{258A5306-C496-4650-9CF9-F365A2F801B5}" srcOrd="0" destOrd="0" presId="urn:microsoft.com/office/officeart/2005/8/layout/vList5"/>
    <dgm:cxn modelId="{AB56D5A3-9738-4966-8DB5-57270538028C}" type="presParOf" srcId="{444F94AF-7A60-41DC-A519-9C45F01AF81F}" destId="{790397CA-B68C-45E9-B79F-04B5394A12B8}" srcOrd="1" destOrd="0" presId="urn:microsoft.com/office/officeart/2005/8/layout/vList5"/>
    <dgm:cxn modelId="{223C30E1-7E01-4D80-8957-34B04CB21F15}" type="presParOf" srcId="{27A21757-F4F0-421C-83DA-FE67BCC5B28B}" destId="{19C890A1-7C47-4008-B98A-47A495F8490B}" srcOrd="1" destOrd="0" presId="urn:microsoft.com/office/officeart/2005/8/layout/vList5"/>
    <dgm:cxn modelId="{97BEC334-887D-4732-AEC3-254873D9F672}" type="presParOf" srcId="{27A21757-F4F0-421C-83DA-FE67BCC5B28B}" destId="{AF1F2C3D-AE85-4F1D-8B2D-ABCE81C5DA03}" srcOrd="2" destOrd="0" presId="urn:microsoft.com/office/officeart/2005/8/layout/vList5"/>
    <dgm:cxn modelId="{B5DD5A0C-B0B4-460E-9376-081DE46EDA6E}" type="presParOf" srcId="{AF1F2C3D-AE85-4F1D-8B2D-ABCE81C5DA03}" destId="{D5952C76-82E1-4FC3-84CE-CD338095B73B}" srcOrd="0" destOrd="0" presId="urn:microsoft.com/office/officeart/2005/8/layout/vList5"/>
    <dgm:cxn modelId="{59B70E85-F810-4A55-B7FC-7FA31E207EBD}" type="presParOf" srcId="{AF1F2C3D-AE85-4F1D-8B2D-ABCE81C5DA03}" destId="{B8BC1747-5D6B-44E6-BA06-F1AEB500A21E}" srcOrd="1" destOrd="0" presId="urn:microsoft.com/office/officeart/2005/8/layout/vList5"/>
    <dgm:cxn modelId="{E13C7009-9AB2-4F22-BF30-B94F9AD07025}" type="presParOf" srcId="{27A21757-F4F0-421C-83DA-FE67BCC5B28B}" destId="{71CF0FDF-29FE-40D9-A9C9-58989318D322}" srcOrd="3" destOrd="0" presId="urn:microsoft.com/office/officeart/2005/8/layout/vList5"/>
    <dgm:cxn modelId="{F0CB758E-B71F-46C2-B5FA-972740D6AF3C}" type="presParOf" srcId="{27A21757-F4F0-421C-83DA-FE67BCC5B28B}" destId="{547B7CFA-4AC7-43C7-986C-0E538F08BC6F}" srcOrd="4" destOrd="0" presId="urn:microsoft.com/office/officeart/2005/8/layout/vList5"/>
    <dgm:cxn modelId="{B8173970-8656-4E5A-8FB4-3459BBCE92A8}" type="presParOf" srcId="{547B7CFA-4AC7-43C7-986C-0E538F08BC6F}" destId="{9D08DDE2-83A2-41F3-A4AD-ED0DDDD0A898}" srcOrd="0" destOrd="0" presId="urn:microsoft.com/office/officeart/2005/8/layout/vList5"/>
    <dgm:cxn modelId="{D6AD537E-3914-400F-B92A-1093B2B6B135}" type="presParOf" srcId="{547B7CFA-4AC7-43C7-986C-0E538F08BC6F}" destId="{000A4C07-7F9D-43AF-BE9C-5F69C641C0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28B778B-32C2-4642-A143-E66629E25AEC}">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all acute and long-term services for enrollees</a:t>
          </a: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custT="1"/>
      <dgm:spPr/>
      <dgm:t>
        <a:bodyPr/>
        <a:lstStyle/>
        <a:p>
          <a:pPr rtl="0"/>
          <a:r>
            <a:rPr lang="en-US" sz="2000">
              <a:solidFill>
                <a:schemeClr val="tx1"/>
              </a:solidFill>
              <a:latin typeface="Garamond" panose="02020404030301010803" pitchFamily="18" charset="0"/>
              <a:cs typeface="Helvetica" panose="020B0604020202020204" pitchFamily="34" charset="0"/>
            </a:rPr>
            <a:t>Individual care plans provide customized service delivery</a:t>
          </a: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custT="1"/>
      <dgm:spPr/>
      <dgm:t>
        <a:bodyPr/>
        <a:lstStyle/>
        <a:p>
          <a:pPr rtl="0"/>
          <a:r>
            <a:rPr lang="en-US" sz="2000">
              <a:solidFill>
                <a:schemeClr val="tx1"/>
              </a:solidFill>
              <a:latin typeface="Garamond" panose="02020404030301010803" pitchFamily="18" charset="0"/>
              <a:cs typeface="Helvetica" panose="020B0604020202020204" pitchFamily="34" charset="0"/>
            </a:rPr>
            <a:t>Person-centered care - Click </a:t>
          </a:r>
          <a:r>
            <a:rPr lang="en-US" sz="20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custT="1"/>
      <dgm:spPr/>
      <dgm:t>
        <a:bodyPr/>
        <a:lstStyle/>
        <a:p>
          <a:pPr rtl="0"/>
          <a:r>
            <a:rPr lang="en-US" sz="2000">
              <a:solidFill>
                <a:schemeClr val="tx1"/>
              </a:solidFill>
              <a:latin typeface="Garamond" panose="02020404030301010803" pitchFamily="18" charset="0"/>
              <a:cs typeface="Helvetica" panose="020B0604020202020204" pitchFamily="34" charset="0"/>
            </a:rPr>
            <a:t>Single health plan meeting unique needs of each member as a whole</a:t>
          </a: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8F2C73FE-C964-4283-936F-87A0674D5E5F}">
      <dgm:prSet custT="1"/>
      <dgm:spPr/>
      <dgm:t>
        <a:bodyPr/>
        <a:lstStyle/>
        <a:p>
          <a:pPr rtl="0"/>
          <a:r>
            <a:rPr lang="en-US" sz="1600">
              <a:latin typeface="Garamond" panose="02020404030301010803" pitchFamily="18" charset="0"/>
              <a:cs typeface="Helvetica" panose="020B0604020202020204" pitchFamily="34" charset="0"/>
            </a:rPr>
            <a:t>INTEGRITY provides “one-stop shopping” to serve the Whole Person</a:t>
          </a: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pt>
    <dgm:pt modelId="{3A484DD7-1BA2-4EA8-A3A9-46FC8D13C95E}" type="pres">
      <dgm:prSet presAssocID="{8F2C73FE-C964-4283-936F-87A0674D5E5F}" presName="parentText" presStyleLbl="node1" presStyleIdx="0" presStyleCnt="6" custLinFactY="-118006" custLinFactNeighborY="-200000">
        <dgm:presLayoutVars>
          <dgm:chMax val="0"/>
          <dgm:bulletEnabled val="1"/>
        </dgm:presLayoutVars>
      </dgm:prSet>
      <dgm:spPr/>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6" custLinFactY="-100000" custLinFactNeighborY="-159534">
        <dgm:presLayoutVars>
          <dgm:chMax val="0"/>
          <dgm:bulletEnabled val="1"/>
        </dgm:presLayoutVars>
      </dgm:prSet>
      <dgm:spPr/>
    </dgm:pt>
    <dgm:pt modelId="{AA350A9A-05C3-4543-9999-DE8038B7508A}" type="pres">
      <dgm:prSet presAssocID="{9CE3C012-5163-4AD7-811C-28E158A57AA3}" presName="spacer" presStyleCnt="0"/>
      <dgm:spPr/>
    </dgm:pt>
    <dgm:pt modelId="{6CD1BEDF-E9DC-454C-A8C4-1804BF38BEA5}" type="pres">
      <dgm:prSet presAssocID="{17BCFB1F-D303-4D1A-8EB9-FBB729E259FE}" presName="parentText" presStyleLbl="node1" presStyleIdx="2" presStyleCnt="6" custLinFactY="-87675" custLinFactNeighborY="-100000">
        <dgm:presLayoutVars>
          <dgm:chMax val="0"/>
          <dgm:bulletEnabled val="1"/>
        </dgm:presLayoutVars>
      </dgm:prSet>
      <dgm:spPr/>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3" presStyleCnt="6" custLinFactY="-73613" custLinFactNeighborX="99" custLinFactNeighborY="-100000">
        <dgm:presLayoutVars>
          <dgm:chMax val="0"/>
          <dgm:bulletEnabled val="1"/>
        </dgm:presLayoutVars>
      </dgm:prSet>
      <dgm:spPr/>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4" presStyleCnt="6" custLinFactY="-59087" custLinFactNeighborX="390" custLinFactNeighborY="-100000">
        <dgm:presLayoutVars>
          <dgm:chMax val="0"/>
          <dgm:bulletEnabled val="1"/>
        </dgm:presLayoutVars>
      </dgm:prSet>
      <dgm:spPr/>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5" presStyleCnt="6" custLinFactY="-48076" custLinFactNeighborX="239" custLinFactNeighborY="-100000">
        <dgm:presLayoutVars>
          <dgm:chMax val="0"/>
          <dgm:bulletEnabled val="1"/>
        </dgm:presLayoutVars>
      </dgm:prSet>
      <dgm:spPr/>
    </dgm:pt>
  </dgm:ptLst>
  <dgm:cxnLst>
    <dgm:cxn modelId="{F9CF0D01-5951-42A3-8DC4-BE3B39057A54}" srcId="{800C0BB7-D8F0-41EA-813D-37711018273B}" destId="{32A7217B-3133-4533-89F1-93E8A26F77FB}" srcOrd="4" destOrd="0" parTransId="{1DAD3894-5F09-40D5-A94E-573AFBE92AA6}" sibTransId="{0B31D861-FEB4-4994-9060-C6F88A6B7543}"/>
    <dgm:cxn modelId="{A8CC651A-8E5C-416E-8D0F-23C706636087}" type="presOf" srcId="{32A7217B-3133-4533-89F1-93E8A26F77FB}" destId="{C4409661-870E-4AFA-94DA-8712372B74F3}" srcOrd="0" destOrd="0" presId="urn:microsoft.com/office/officeart/2005/8/layout/vList2"/>
    <dgm:cxn modelId="{CD5AD01A-5322-4735-BE52-B6B3F67F6751}" srcId="{800C0BB7-D8F0-41EA-813D-37711018273B}" destId="{41654782-A7CB-4B5C-8CE5-1C752B2AC658}" srcOrd="3" destOrd="0" parTransId="{499C1322-60E1-4ED3-8BCF-130A16118B0F}" sibTransId="{2139D46E-BCDF-4DAD-B712-20DD1E9339C3}"/>
    <dgm:cxn modelId="{FF49FC1C-7854-46E6-89A8-E6741CD6792D}" type="presOf" srcId="{5CD6BB3D-4950-4C9E-8D05-88511945EA24}" destId="{E20E5205-D8FD-43C0-B7FE-616A7DF6271A}" srcOrd="0" destOrd="0" presId="urn:microsoft.com/office/officeart/2005/8/layout/vList2"/>
    <dgm:cxn modelId="{39F7CC1E-AB5C-449B-9A88-25E009C910A8}" type="presOf" srcId="{17BCFB1F-D303-4D1A-8EB9-FBB729E259FE}" destId="{6CD1BEDF-E9DC-454C-A8C4-1804BF38BEA5}" srcOrd="0" destOrd="0" presId="urn:microsoft.com/office/officeart/2005/8/layout/vList2"/>
    <dgm:cxn modelId="{7AE2426F-06B6-4B84-8024-E520DBD8D9BA}" srcId="{800C0BB7-D8F0-41EA-813D-37711018273B}" destId="{5CD6BB3D-4950-4C9E-8D05-88511945EA24}" srcOrd="5" destOrd="0" parTransId="{20CA8B86-BF31-4E68-8AD8-342C914F7732}" sibTransId="{ABD09C8C-D72E-47AF-9A2A-079EA959D607}"/>
    <dgm:cxn modelId="{59667373-F7E0-436A-ACB2-1216A2D54F87}" type="presOf" srcId="{428B778B-32C2-4642-A143-E66629E25AEC}" destId="{B467911D-6C1C-473D-98F9-49B8AFDDD808}"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54B5415A-7B48-49C4-83CC-28FF05576469}" srcId="{800C0BB7-D8F0-41EA-813D-37711018273B}" destId="{428B778B-32C2-4642-A143-E66629E25AEC}" srcOrd="1" destOrd="0" parTransId="{C5FD42F0-4FB7-4C5D-8CBE-DF7339AD009C}" sibTransId="{9CE3C012-5163-4AD7-811C-28E158A57AA3}"/>
    <dgm:cxn modelId="{5F435B7F-2DDF-4141-AB18-EBDB4FD59723}" srcId="{800C0BB7-D8F0-41EA-813D-37711018273B}" destId="{17BCFB1F-D303-4D1A-8EB9-FBB729E259FE}" srcOrd="2" destOrd="0" parTransId="{3950EE63-E741-4718-B444-29BD02BE22BB}" sibTransId="{C0C404E8-8F97-4D9E-9DCC-585FE9FBC29C}"/>
    <dgm:cxn modelId="{9AE8C48C-11AE-48E8-A8AE-50EF3BFD140A}" type="presOf" srcId="{8F2C73FE-C964-4283-936F-87A0674D5E5F}" destId="{3A484DD7-1BA2-4EA8-A3A9-46FC8D13C95E}" srcOrd="0" destOrd="0" presId="urn:microsoft.com/office/officeart/2005/8/layout/vList2"/>
    <dgm:cxn modelId="{2673139E-9EAF-4680-BC8D-C9A135DC6912}" type="presOf" srcId="{41654782-A7CB-4B5C-8CE5-1C752B2AC658}" destId="{71D26BD5-C37C-45D8-8867-1BFE0B3CF92F}" srcOrd="0" destOrd="0" presId="urn:microsoft.com/office/officeart/2005/8/layout/vList2"/>
    <dgm:cxn modelId="{FF4549F0-FD21-4D5C-97D7-15E7268DA59E}" srcId="{800C0BB7-D8F0-41EA-813D-37711018273B}" destId="{8F2C73FE-C964-4283-936F-87A0674D5E5F}" srcOrd="0" destOrd="0" parTransId="{5865678E-27AB-439B-A9B6-68E4E8CC0659}" sibTransId="{4A34FDAD-23A7-4BB1-BB39-A28C4191D1A2}"/>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398F833B-F970-4474-A475-C3062526E9D9}" type="presParOf" srcId="{C33E8D81-50E6-4291-9D34-8124D40583B0}" destId="{6CD1BEDF-E9DC-454C-A8C4-1804BF38BEA5}" srcOrd="4" destOrd="0" presId="urn:microsoft.com/office/officeart/2005/8/layout/vList2"/>
    <dgm:cxn modelId="{CB9F0702-FD8A-4260-B325-D274179DF027}" type="presParOf" srcId="{C33E8D81-50E6-4291-9D34-8124D40583B0}" destId="{908D1014-C06E-4A6D-874C-348E9BF9EEC1}" srcOrd="5" destOrd="0" presId="urn:microsoft.com/office/officeart/2005/8/layout/vList2"/>
    <dgm:cxn modelId="{EC9AC3FA-4FB2-4F43-841A-BE748CFB5924}" type="presParOf" srcId="{C33E8D81-50E6-4291-9D34-8124D40583B0}" destId="{71D26BD5-C37C-45D8-8867-1BFE0B3CF92F}" srcOrd="6" destOrd="0" presId="urn:microsoft.com/office/officeart/2005/8/layout/vList2"/>
    <dgm:cxn modelId="{888AD8EC-228A-4DE0-A7EF-22E6A844171E}" type="presParOf" srcId="{C33E8D81-50E6-4291-9D34-8124D40583B0}" destId="{2357658B-6271-485C-B1C0-99E4535AA869}" srcOrd="7" destOrd="0" presId="urn:microsoft.com/office/officeart/2005/8/layout/vList2"/>
    <dgm:cxn modelId="{40261C4B-50C6-4D4D-B0BF-7BF8AD109449}" type="presParOf" srcId="{C33E8D81-50E6-4291-9D34-8124D40583B0}" destId="{C4409661-870E-4AFA-94DA-8712372B74F3}" srcOrd="8" destOrd="0" presId="urn:microsoft.com/office/officeart/2005/8/layout/vList2"/>
    <dgm:cxn modelId="{DA78306C-AB1E-4A5A-8EE4-8A0AF38E2A82}" type="presParOf" srcId="{C33E8D81-50E6-4291-9D34-8124D40583B0}" destId="{9D210AD0-B961-43B9-8652-CC486DC6CDD8}" srcOrd="9" destOrd="0" presId="urn:microsoft.com/office/officeart/2005/8/layout/vList2"/>
    <dgm:cxn modelId="{DC8338B1-44E2-47FE-81F3-03D957705F4C}" type="presParOf" srcId="{C33E8D81-50E6-4291-9D34-8124D40583B0}" destId="{E20E5205-D8FD-43C0-B7FE-616A7DF6271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a:latin typeface="Garamond" panose="02020404030301010803" pitchFamily="18" charset="0"/>
            </a:rPr>
            <a:t>MEMBER AT THE CENTER</a:t>
          </a:r>
        </a:p>
        <a:p>
          <a:r>
            <a:rPr lang="en-US" sz="1400" b="1" kern="0" baseline="0">
              <a:latin typeface="Garamond" panose="02020404030301010803" pitchFamily="18" charset="0"/>
            </a:rPr>
            <a:t>Family/Caregiver</a:t>
          </a:r>
        </a:p>
        <a:p>
          <a:r>
            <a:rPr lang="en-US" sz="1400" b="1" kern="0" baseline="0">
              <a:latin typeface="Garamond" panose="02020404030301010803" pitchFamily="18" charset="0"/>
            </a:rPr>
            <a:t>Primary Care Physician (PCP)</a:t>
          </a:r>
        </a:p>
        <a:p>
          <a:r>
            <a:rPr lang="en-US" sz="1400" b="1" kern="0" baseline="0">
              <a:latin typeface="Garamond" panose="02020404030301010803" pitchFamily="18" charset="0"/>
            </a:rPr>
            <a:t>Lead Care Manager (LCM)</a:t>
          </a: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400" kern="0" baseline="0">
              <a:latin typeface="Garamond" panose="02020404030301010803" pitchFamily="18" charset="0"/>
            </a:rPr>
            <a:t>Behavioral Health Network</a:t>
          </a: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400" kern="0" baseline="0">
              <a:latin typeface="Garamond" panose="02020404030301010803" pitchFamily="18" charset="0"/>
            </a:rPr>
            <a:t>Social and LTSS</a:t>
          </a: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400" kern="0" baseline="0">
              <a:latin typeface="Garamond" panose="02020404030301010803" pitchFamily="18" charset="0"/>
            </a:rPr>
            <a:t>Extended Team </a:t>
          </a: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400" kern="0" baseline="0">
              <a:latin typeface="Garamond" panose="02020404030301010803" pitchFamily="18" charset="0"/>
            </a:rPr>
            <a:t>Medical Health</a:t>
          </a: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400" kern="0" baseline="0">
              <a:latin typeface="Garamond" panose="02020404030301010803" pitchFamily="18" charset="0"/>
            </a:rPr>
            <a:t>Prescription Drugs</a:t>
          </a: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pt>
    <dgm:pt modelId="{D7B61CFE-A353-43DA-9327-EE71F6DC5F66}" type="pres">
      <dgm:prSet presAssocID="{93659613-D9D4-4BCE-97C7-6491DFCE6DF1}" presName="centerShape" presStyleLbl="node0" presStyleIdx="0" presStyleCnt="1" custScaleX="139036" custScaleY="133899" custLinFactNeighborX="361" custLinFactNeighborY="393"/>
      <dgm:spPr/>
    </dgm:pt>
    <dgm:pt modelId="{B20EB775-70B8-4C4E-9B46-DF4B50717013}" type="pres">
      <dgm:prSet presAssocID="{DD67BCF6-1484-4EFC-B10A-BF775AE97B3B}" presName="node" presStyleLbl="node1" presStyleIdx="0" presStyleCnt="5" custScaleX="115474">
        <dgm:presLayoutVars>
          <dgm:bulletEnabled val="1"/>
        </dgm:presLayoutVars>
      </dgm:prSet>
      <dgm:spPr/>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pt>
    <dgm:pt modelId="{2110C944-31BF-43A3-A655-E1C8F449FB85}" type="pres">
      <dgm:prSet presAssocID="{79AF1886-F100-49D3-9B6C-B095A28A5DCF}" presName="node" presStyleLbl="node1" presStyleIdx="1" presStyleCnt="5" custRadScaleRad="102024" custRadScaleInc="-3340">
        <dgm:presLayoutVars>
          <dgm:bulletEnabled val="1"/>
        </dgm:presLayoutVars>
      </dgm:prSet>
      <dgm:spPr/>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pt>
    <dgm:pt modelId="{3A5163EB-7952-49EE-8A94-DCEB7EFD1847}" type="pres">
      <dgm:prSet presAssocID="{ABDF7698-6BD8-4F37-BEEA-4556512E7F72}" presName="node" presStyleLbl="node1" presStyleIdx="2" presStyleCnt="5" custScaleX="129382" custRadScaleRad="109614" custRadScaleInc="-2218">
        <dgm:presLayoutVars>
          <dgm:bulletEnabled val="1"/>
        </dgm:presLayoutVars>
      </dgm:prSet>
      <dgm:spPr/>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pt>
    <dgm:pt modelId="{66166804-E17A-4E11-AB52-DF0091AD1833}" type="pres">
      <dgm:prSet presAssocID="{A33F1B05-2C6C-4B3A-AA3F-824393BC28BE}" presName="node" presStyleLbl="node1" presStyleIdx="4" presStyleCnt="5">
        <dgm:presLayoutVars>
          <dgm:bulletEnabled val="1"/>
        </dgm:presLayoutVars>
      </dgm:prSet>
      <dgm:spPr/>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pt>
  </dgm:ptLst>
  <dgm:cxnLst>
    <dgm:cxn modelId="{0E81100A-6EE2-43F2-8DE4-7B10AE48B836}" type="presOf" srcId="{93659613-D9D4-4BCE-97C7-6491DFCE6DF1}" destId="{D7B61CFE-A353-43DA-9327-EE71F6DC5F66}"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ED553D1F-026C-4A5E-88C5-3A53B03AAF47}" type="presOf" srcId="{4994B939-6C8D-4EDC-8BD0-83E41076EF7B}" destId="{CC81B386-2E46-4E3A-AFAF-5118615A56AB}" srcOrd="0" destOrd="0" presId="urn:microsoft.com/office/officeart/2005/8/layout/radial6"/>
    <dgm:cxn modelId="{E126AD2B-738A-4E38-83AB-9B36F97B865E}" srcId="{93659613-D9D4-4BCE-97C7-6491DFCE6DF1}" destId="{ABDF7698-6BD8-4F37-BEEA-4556512E7F72}" srcOrd="2" destOrd="0" parTransId="{2CCF1943-AC92-465F-9A52-65B244C3CC4B}" sibTransId="{F86EB4A7-093C-4A39-840C-9AC13C74ABE2}"/>
    <dgm:cxn modelId="{F07FDE43-22FE-4D48-B108-3E69674F911A}" srcId="{8E3B44DB-E377-47CB-A0A7-8502BDD8E931}" destId="{93659613-D9D4-4BCE-97C7-6491DFCE6DF1}" srcOrd="0" destOrd="0" parTransId="{9573A927-987B-4ED2-8463-997FD1B16A7B}" sibTransId="{E3AEB5B9-5FF1-4945-BA02-647E23DEA736}"/>
    <dgm:cxn modelId="{B132A967-5C24-48C8-8E86-ADB4F62421FB}" type="presOf" srcId="{A33F1B05-2C6C-4B3A-AA3F-824393BC28BE}" destId="{66166804-E17A-4E11-AB52-DF0091AD1833}"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F1B0BA4E-094C-4652-894D-6CDDA66A1506}" type="presOf" srcId="{DD67BCF6-1484-4EFC-B10A-BF775AE97B3B}" destId="{B20EB775-70B8-4C4E-9B46-DF4B50717013}" srcOrd="0" destOrd="0" presId="urn:microsoft.com/office/officeart/2005/8/layout/radial6"/>
    <dgm:cxn modelId="{D5F9874F-9DAC-44C4-B8F8-DFA50A0D9004}" srcId="{93659613-D9D4-4BCE-97C7-6491DFCE6DF1}" destId="{DD67BCF6-1484-4EFC-B10A-BF775AE97B3B}" srcOrd="0" destOrd="0" parTransId="{CD596AAA-8149-4B72-9889-CBC996CFB504}" sibTransId="{4994B939-6C8D-4EDC-8BD0-83E41076EF7B}"/>
    <dgm:cxn modelId="{61D7B758-FFD1-42CD-985C-5354DE2B5441}" srcId="{93659613-D9D4-4BCE-97C7-6491DFCE6DF1}" destId="{A33F1B05-2C6C-4B3A-AA3F-824393BC28BE}" srcOrd="4" destOrd="0" parTransId="{AD3D6AC9-102F-4E06-9AF0-EE838528858F}" sibTransId="{FF375967-6240-4890-9BC4-A77747BD13ED}"/>
    <dgm:cxn modelId="{0C8EBE80-8D72-4206-B057-960E9A337FDA}" type="presOf" srcId="{25FD166E-2595-4D5A-A502-24412A00C7F6}" destId="{3D764292-31B9-48EF-8EB5-7A2FD86D0F4D}" srcOrd="0" destOrd="0" presId="urn:microsoft.com/office/officeart/2005/8/layout/radial6"/>
    <dgm:cxn modelId="{EEEA0E86-E8FD-4BA9-B4F2-315EC17AA961}" type="presOf" srcId="{8E3B44DB-E377-47CB-A0A7-8502BDD8E931}" destId="{B22F8B0B-9DFB-43E0-A60C-23738879904A}" srcOrd="0" destOrd="0" presId="urn:microsoft.com/office/officeart/2005/8/layout/radial6"/>
    <dgm:cxn modelId="{985FA597-F2DF-4F97-9F8D-68830CD23D28}" srcId="{93659613-D9D4-4BCE-97C7-6491DFCE6DF1}" destId="{79AF1886-F100-49D3-9B6C-B095A28A5DCF}" srcOrd="1" destOrd="0" parTransId="{C0F42955-3633-4D12-800F-0F15C159BCA5}" sibTransId="{957A9FF0-E3A0-4C30-946B-0FCBEC5D55BB}"/>
    <dgm:cxn modelId="{7F868DAE-9AAA-4A68-88A6-1CB27AC1283B}" type="presOf" srcId="{FF375967-6240-4890-9BC4-A77747BD13ED}" destId="{7502D62B-61BF-48CC-A7BB-BFC05A61587A}"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ln>
          <a:solidFill>
            <a:srgbClr val="00742F"/>
          </a:solidFill>
        </a:ln>
      </dgm:spPr>
      <dgm:t>
        <a:bodyPr/>
        <a:lstStyle/>
        <a:p>
          <a:pPr rtl="0"/>
          <a:r>
            <a:rPr lang="en-US" sz="1800">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ln>
          <a:solidFill>
            <a:srgbClr val="00742F"/>
          </a:solidFill>
        </a:ln>
      </dgm:spPr>
      <dgm:t>
        <a:bodyPr/>
        <a:lstStyle/>
        <a:p>
          <a:pPr rtl="0"/>
          <a:r>
            <a:rPr lang="en-US" sz="1800">
              <a:solidFill>
                <a:schemeClr val="tx1"/>
              </a:solidFill>
              <a:latin typeface="Garamond"/>
              <a:cs typeface="Calibri"/>
            </a:rPr>
            <a:t>Having a work plan for your practice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ln>
          <a:solidFill>
            <a:srgbClr val="00742F"/>
          </a:solidFill>
        </a:ln>
      </dgm:spPr>
      <dgm:t>
        <a:bodyPr/>
        <a:lstStyle/>
        <a:p>
          <a:pPr rtl="0"/>
          <a:r>
            <a:rPr lang="en-US" sz="1800">
              <a:solidFill>
                <a:schemeClr val="tx1"/>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ln>
          <a:solidFill>
            <a:srgbClr val="00742F"/>
          </a:solidFill>
        </a:ln>
      </dgm:spPr>
      <dgm:t>
        <a:bodyPr/>
        <a:lstStyle/>
        <a:p>
          <a:pPr rtl="0"/>
          <a:r>
            <a:rPr lang="en-US" sz="1800">
              <a:solidFill>
                <a:schemeClr val="tx1"/>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LinFactNeighborX="-1332" custLinFactNeighborY="-53423">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14545-37ED-461B-AC0A-E7B82D3DEB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3CEFA9-32FF-472C-BDB3-56A8E579EF9E}">
      <dgm:prSet phldrT="[Text]" custT="1"/>
      <dgm:spPr>
        <a:solidFill>
          <a:schemeClr val="accent6">
            <a:lumMod val="60000"/>
            <a:lumOff val="40000"/>
          </a:schemeClr>
        </a:solidFill>
      </dgm:spPr>
      <dgm:t>
        <a:bodyPr/>
        <a:lstStyle/>
        <a:p>
          <a:r>
            <a:rPr lang="en-US" sz="1800" b="1">
              <a:latin typeface="Garamond" panose="02020404030301010803" pitchFamily="18" charset="0"/>
            </a:rPr>
            <a:t>Value diversity and acceptance of differences</a:t>
          </a:r>
        </a:p>
        <a:p>
          <a:r>
            <a:rPr lang="en-US" sz="1600" b="1">
              <a:solidFill>
                <a:srgbClr val="00742F"/>
              </a:solidFill>
              <a:latin typeface="Garamond" panose="02020404030301010803" pitchFamily="18" charset="0"/>
            </a:rPr>
            <a:t>Consider each person as an individual</a:t>
          </a:r>
        </a:p>
      </dgm:t>
    </dgm:pt>
    <dgm:pt modelId="{FA491D5A-2B08-4AF3-A3BB-AA897F503CAD}" type="parTrans" cxnId="{F9E8CA9C-5687-4EB8-87EF-7CA5EF5CAE2D}">
      <dgm:prSet/>
      <dgm:spPr/>
      <dgm:t>
        <a:bodyPr/>
        <a:lstStyle/>
        <a:p>
          <a:endParaRPr lang="en-US"/>
        </a:p>
      </dgm:t>
    </dgm:pt>
    <dgm:pt modelId="{8DA5C180-03EE-4757-8DB0-D3F5E6F13153}" type="sibTrans" cxnId="{F9E8CA9C-5687-4EB8-87EF-7CA5EF5CAE2D}">
      <dgm:prSet/>
      <dgm:spPr/>
      <dgm:t>
        <a:bodyPr/>
        <a:lstStyle/>
        <a:p>
          <a:endParaRPr lang="en-US"/>
        </a:p>
      </dgm:t>
    </dgm:pt>
    <dgm:pt modelId="{01F7ADC6-C1C7-45A8-8854-835AE4CADDE2}">
      <dgm:prSet phldrT="[Text]" custT="1"/>
      <dgm:spPr>
        <a:solidFill>
          <a:schemeClr val="accent6">
            <a:lumMod val="60000"/>
            <a:lumOff val="40000"/>
          </a:schemeClr>
        </a:solidFill>
      </dgm:spPr>
      <dgm:t>
        <a:bodyPr/>
        <a:lstStyle/>
        <a:p>
          <a:r>
            <a:rPr lang="en-US" sz="1800" b="1" dirty="0">
              <a:latin typeface="Garamond" panose="02020404030301010803" pitchFamily="18" charset="0"/>
            </a:rPr>
            <a:t>Be conscious of the impact of culture during interactions</a:t>
          </a:r>
        </a:p>
        <a:p>
          <a:r>
            <a:rPr lang="en-US" sz="1600" b="1" dirty="0">
              <a:solidFill>
                <a:srgbClr val="00742F"/>
              </a:solidFill>
              <a:latin typeface="Garamond" panose="02020404030301010803" pitchFamily="18" charset="0"/>
            </a:rPr>
            <a:t>Respect cultural differences regarding physical distance and contact, eye contact, and rate and volume of voice. </a:t>
          </a:r>
        </a:p>
      </dgm:t>
    </dgm:pt>
    <dgm:pt modelId="{16FD3998-55EA-4B6F-8267-8E259AEC477C}" type="parTrans" cxnId="{A55BDD8C-689F-4DC1-A088-62F6C974E266}">
      <dgm:prSet/>
      <dgm:spPr/>
      <dgm:t>
        <a:bodyPr/>
        <a:lstStyle/>
        <a:p>
          <a:endParaRPr lang="en-US"/>
        </a:p>
      </dgm:t>
    </dgm:pt>
    <dgm:pt modelId="{65A81555-A640-4B2C-B561-7E9A1F85B449}" type="sibTrans" cxnId="{A55BDD8C-689F-4DC1-A088-62F6C974E266}">
      <dgm:prSet/>
      <dgm:spPr/>
      <dgm:t>
        <a:bodyPr/>
        <a:lstStyle/>
        <a:p>
          <a:endParaRPr lang="en-US"/>
        </a:p>
      </dgm:t>
    </dgm:pt>
    <dgm:pt modelId="{CBCDD48E-2E9E-4EE0-B9D5-A8ADDB3C8CFE}">
      <dgm:prSet phldrT="[Text]" custT="1"/>
      <dgm:spPr>
        <a:solidFill>
          <a:schemeClr val="accent6">
            <a:lumMod val="60000"/>
            <a:lumOff val="40000"/>
          </a:schemeClr>
        </a:solidFill>
      </dgm:spPr>
      <dgm:t>
        <a:bodyPr/>
        <a:lstStyle/>
        <a:p>
          <a:r>
            <a:rPr lang="en-US" sz="1800" b="1" kern="1200" dirty="0">
              <a:latin typeface="Garamond" panose="02020404030301010803" pitchFamily="18" charset="0"/>
              <a:cs typeface="Calibri" panose="020F0502020204030204"/>
            </a:rPr>
            <a:t>Knowledge of member’s culture</a:t>
          </a:r>
        </a:p>
        <a:p>
          <a:r>
            <a:rPr lang="en-US" sz="1600" b="1" kern="1200" dirty="0">
              <a:solidFill>
                <a:srgbClr val="00742F"/>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1" kern="1200" dirty="0">
            <a:solidFill>
              <a:srgbClr val="00742F"/>
            </a:solidFill>
          </a:endParaRPr>
        </a:p>
      </dgm:t>
    </dgm:pt>
    <dgm:pt modelId="{6DF7F0D1-1449-4E84-88BC-0BCEFF213A7E}" type="parTrans" cxnId="{881E113B-C636-436E-8C82-168FB4ECB914}">
      <dgm:prSet/>
      <dgm:spPr/>
      <dgm:t>
        <a:bodyPr/>
        <a:lstStyle/>
        <a:p>
          <a:endParaRPr lang="en-US"/>
        </a:p>
      </dgm:t>
    </dgm:pt>
    <dgm:pt modelId="{AB408F4D-6332-423D-9818-9C34C81ADAC8}" type="sibTrans" cxnId="{881E113B-C636-436E-8C82-168FB4ECB914}">
      <dgm:prSet/>
      <dgm:spPr/>
      <dgm:t>
        <a:bodyPr/>
        <a:lstStyle/>
        <a:p>
          <a:endParaRPr lang="en-US"/>
        </a:p>
      </dgm:t>
    </dgm:pt>
    <dgm:pt modelId="{ABB9B3DA-14DE-4820-8CC7-142D7B0909D6}">
      <dgm:prSet phldrT="[Text]" custT="1"/>
      <dgm:spPr>
        <a:solidFill>
          <a:schemeClr val="accent6">
            <a:lumMod val="60000"/>
            <a:lumOff val="40000"/>
          </a:schemeClr>
        </a:solidFill>
      </dgm:spPr>
      <dgm:t>
        <a:bodyPr/>
        <a:lstStyle/>
        <a:p>
          <a:r>
            <a:rPr lang="en-US" sz="1800" b="1" dirty="0">
              <a:solidFill>
                <a:schemeClr val="bg1"/>
              </a:solidFill>
              <a:latin typeface="Garamond" panose="02020404030301010803" pitchFamily="18" charset="0"/>
            </a:rPr>
            <a:t>Tailor treatment plans</a:t>
          </a:r>
        </a:p>
        <a:p>
          <a:r>
            <a:rPr lang="en-US" sz="1600" b="1" dirty="0">
              <a:solidFill>
                <a:srgbClr val="00742F"/>
              </a:solidFill>
              <a:latin typeface="Garamond" panose="02020404030301010803" pitchFamily="18" charset="0"/>
            </a:rPr>
            <a:t>Develop plans that include members race, country of origin, native language social class, age, gender and sexual orientation</a:t>
          </a:r>
        </a:p>
      </dgm:t>
    </dgm:pt>
    <dgm:pt modelId="{9E8B65E0-B09C-4360-AE66-977D475C2B4F}" type="sibTrans" cxnId="{0E6A8CF1-91AB-436B-A3B0-07F1B49422CE}">
      <dgm:prSet/>
      <dgm:spPr/>
      <dgm:t>
        <a:bodyPr/>
        <a:lstStyle/>
        <a:p>
          <a:endParaRPr lang="en-US"/>
        </a:p>
      </dgm:t>
    </dgm:pt>
    <dgm:pt modelId="{E37B42C2-D645-4306-9A23-2D4BA0EAA57F}" type="parTrans" cxnId="{0E6A8CF1-91AB-436B-A3B0-07F1B49422CE}">
      <dgm:prSet/>
      <dgm:spPr/>
      <dgm:t>
        <a:bodyPr/>
        <a:lstStyle/>
        <a:p>
          <a:endParaRPr lang="en-US"/>
        </a:p>
      </dgm:t>
    </dgm:pt>
    <dgm:pt modelId="{34E0B18B-0574-41BB-92B3-5F517D422C58}" type="pres">
      <dgm:prSet presAssocID="{5DB14545-37ED-461B-AC0A-E7B82D3DEB4D}" presName="linear" presStyleCnt="0">
        <dgm:presLayoutVars>
          <dgm:dir/>
          <dgm:animLvl val="lvl"/>
          <dgm:resizeHandles val="exact"/>
        </dgm:presLayoutVars>
      </dgm:prSet>
      <dgm:spPr/>
    </dgm:pt>
    <dgm:pt modelId="{A5C9B720-5F92-4EC0-8765-D7F4FDA41C0F}" type="pres">
      <dgm:prSet presAssocID="{B83CEFA9-32FF-472C-BDB3-56A8E579EF9E}" presName="parentLin" presStyleCnt="0"/>
      <dgm:spPr/>
    </dgm:pt>
    <dgm:pt modelId="{0011D041-DF19-4267-854F-074EFCAA998F}" type="pres">
      <dgm:prSet presAssocID="{B83CEFA9-32FF-472C-BDB3-56A8E579EF9E}" presName="parentLeftMargin" presStyleLbl="node1" presStyleIdx="0" presStyleCnt="4"/>
      <dgm:spPr/>
    </dgm:pt>
    <dgm:pt modelId="{C3E0026D-20D3-446D-BEE0-7B30BE22AB56}" type="pres">
      <dgm:prSet presAssocID="{B83CEFA9-32FF-472C-BDB3-56A8E579EF9E}" presName="parentText" presStyleLbl="node1" presStyleIdx="0" presStyleCnt="4" custScaleX="124106" custScaleY="194448" custLinFactNeighborX="5417">
        <dgm:presLayoutVars>
          <dgm:chMax val="0"/>
          <dgm:bulletEnabled val="1"/>
        </dgm:presLayoutVars>
      </dgm:prSet>
      <dgm:spPr/>
    </dgm:pt>
    <dgm:pt modelId="{628AEB5C-B4D2-4D6A-AC4B-ED4165CCFD36}" type="pres">
      <dgm:prSet presAssocID="{B83CEFA9-32FF-472C-BDB3-56A8E579EF9E}" presName="negativeSpace" presStyleCnt="0"/>
      <dgm:spPr/>
    </dgm:pt>
    <dgm:pt modelId="{A7C0730A-5220-4ED7-AF72-EDE9298452DD}" type="pres">
      <dgm:prSet presAssocID="{B83CEFA9-32FF-472C-BDB3-56A8E579EF9E}" presName="childText" presStyleLbl="conFgAcc1" presStyleIdx="0" presStyleCnt="4">
        <dgm:presLayoutVars>
          <dgm:bulletEnabled val="1"/>
        </dgm:presLayoutVars>
      </dgm:prSet>
      <dgm:spPr/>
    </dgm:pt>
    <dgm:pt modelId="{6ED37A52-9736-4BE1-AE3C-69B8876D36F7}" type="pres">
      <dgm:prSet presAssocID="{8DA5C180-03EE-4757-8DB0-D3F5E6F13153}" presName="spaceBetweenRectangles" presStyleCnt="0"/>
      <dgm:spPr/>
    </dgm:pt>
    <dgm:pt modelId="{4858B1F8-C29B-42B7-9C25-5F5C5113B1F1}" type="pres">
      <dgm:prSet presAssocID="{01F7ADC6-C1C7-45A8-8854-835AE4CADDE2}" presName="parentLin" presStyleCnt="0"/>
      <dgm:spPr/>
    </dgm:pt>
    <dgm:pt modelId="{C2C77397-64B7-48AC-9783-A440720EA123}" type="pres">
      <dgm:prSet presAssocID="{01F7ADC6-C1C7-45A8-8854-835AE4CADDE2}" presName="parentLeftMargin" presStyleLbl="node1" presStyleIdx="0" presStyleCnt="4"/>
      <dgm:spPr/>
    </dgm:pt>
    <dgm:pt modelId="{33911149-3160-4504-986D-630080A28AF4}" type="pres">
      <dgm:prSet presAssocID="{01F7ADC6-C1C7-45A8-8854-835AE4CADDE2}" presName="parentText" presStyleLbl="node1" presStyleIdx="1" presStyleCnt="4" custScaleX="125366" custScaleY="274619">
        <dgm:presLayoutVars>
          <dgm:chMax val="0"/>
          <dgm:bulletEnabled val="1"/>
        </dgm:presLayoutVars>
      </dgm:prSet>
      <dgm:spPr/>
    </dgm:pt>
    <dgm:pt modelId="{DB12AD16-9EBE-4EA0-9743-24731BC9E223}" type="pres">
      <dgm:prSet presAssocID="{01F7ADC6-C1C7-45A8-8854-835AE4CADDE2}" presName="negativeSpace" presStyleCnt="0"/>
      <dgm:spPr/>
    </dgm:pt>
    <dgm:pt modelId="{7E3CE04C-D34D-4D39-9171-BAED9AF28AA9}" type="pres">
      <dgm:prSet presAssocID="{01F7ADC6-C1C7-45A8-8854-835AE4CADDE2}" presName="childText" presStyleLbl="conFgAcc1" presStyleIdx="1" presStyleCnt="4">
        <dgm:presLayoutVars>
          <dgm:bulletEnabled val="1"/>
        </dgm:presLayoutVars>
      </dgm:prSet>
      <dgm:spPr/>
    </dgm:pt>
    <dgm:pt modelId="{87E99A43-8287-4B32-AA85-D261B2547BF9}" type="pres">
      <dgm:prSet presAssocID="{65A81555-A640-4B2C-B561-7E9A1F85B449}" presName="spaceBetweenRectangles" presStyleCnt="0"/>
      <dgm:spPr/>
    </dgm:pt>
    <dgm:pt modelId="{75E3FD22-87CB-407E-AFAF-C5EA8ADCC289}" type="pres">
      <dgm:prSet presAssocID="{CBCDD48E-2E9E-4EE0-B9D5-A8ADDB3C8CFE}" presName="parentLin" presStyleCnt="0"/>
      <dgm:spPr/>
    </dgm:pt>
    <dgm:pt modelId="{B40272A3-ED2F-4797-AE28-50829358395B}" type="pres">
      <dgm:prSet presAssocID="{CBCDD48E-2E9E-4EE0-B9D5-A8ADDB3C8CFE}" presName="parentLeftMargin" presStyleLbl="node1" presStyleIdx="1" presStyleCnt="4"/>
      <dgm:spPr/>
    </dgm:pt>
    <dgm:pt modelId="{FDC15B87-F0B7-4BED-B437-9200811CCEC9}" type="pres">
      <dgm:prSet presAssocID="{CBCDD48E-2E9E-4EE0-B9D5-A8ADDB3C8CFE}" presName="parentText" presStyleLbl="node1" presStyleIdx="2" presStyleCnt="4" custScaleX="126437" custScaleY="257465">
        <dgm:presLayoutVars>
          <dgm:chMax val="0"/>
          <dgm:bulletEnabled val="1"/>
        </dgm:presLayoutVars>
      </dgm:prSet>
      <dgm:spPr/>
    </dgm:pt>
    <dgm:pt modelId="{93511FC4-BB54-4476-AF7E-38B153BAB97A}" type="pres">
      <dgm:prSet presAssocID="{CBCDD48E-2E9E-4EE0-B9D5-A8ADDB3C8CFE}" presName="negativeSpace" presStyleCnt="0"/>
      <dgm:spPr/>
    </dgm:pt>
    <dgm:pt modelId="{AEFC8AA8-AAF3-4B07-9CC2-CA07FD169DC1}" type="pres">
      <dgm:prSet presAssocID="{CBCDD48E-2E9E-4EE0-B9D5-A8ADDB3C8CFE}" presName="childText" presStyleLbl="conFgAcc1" presStyleIdx="2" presStyleCnt="4">
        <dgm:presLayoutVars>
          <dgm:bulletEnabled val="1"/>
        </dgm:presLayoutVars>
      </dgm:prSet>
      <dgm:spPr/>
    </dgm:pt>
    <dgm:pt modelId="{97D7EB4A-9641-40C3-8BFF-A69203053DBC}" type="pres">
      <dgm:prSet presAssocID="{AB408F4D-6332-423D-9818-9C34C81ADAC8}" presName="spaceBetweenRectangles" presStyleCnt="0"/>
      <dgm:spPr/>
    </dgm:pt>
    <dgm:pt modelId="{D1AC78C3-7280-40C1-84BC-BA73F6FFC192}" type="pres">
      <dgm:prSet presAssocID="{ABB9B3DA-14DE-4820-8CC7-142D7B0909D6}" presName="parentLin" presStyleCnt="0"/>
      <dgm:spPr/>
    </dgm:pt>
    <dgm:pt modelId="{EAE4A39D-5B04-4D74-AC37-59C5D88C72C2}" type="pres">
      <dgm:prSet presAssocID="{ABB9B3DA-14DE-4820-8CC7-142D7B0909D6}" presName="parentLeftMargin" presStyleLbl="node1" presStyleIdx="2" presStyleCnt="4"/>
      <dgm:spPr/>
    </dgm:pt>
    <dgm:pt modelId="{351CC6F4-F992-4097-BF85-C36A66AD3360}" type="pres">
      <dgm:prSet presAssocID="{ABB9B3DA-14DE-4820-8CC7-142D7B0909D6}" presName="parentText" presStyleLbl="node1" presStyleIdx="3" presStyleCnt="4" custScaleX="126997" custScaleY="258129" custLinFactNeighborX="11021" custLinFactNeighborY="6824">
        <dgm:presLayoutVars>
          <dgm:chMax val="0"/>
          <dgm:bulletEnabled val="1"/>
        </dgm:presLayoutVars>
      </dgm:prSet>
      <dgm:spPr/>
    </dgm:pt>
    <dgm:pt modelId="{D6AC610F-66C3-4B32-ADD8-C8ED4A47686B}" type="pres">
      <dgm:prSet presAssocID="{ABB9B3DA-14DE-4820-8CC7-142D7B0909D6}" presName="negativeSpace" presStyleCnt="0"/>
      <dgm:spPr/>
    </dgm:pt>
    <dgm:pt modelId="{2E977E60-DE2D-41B3-A17C-DA6EE87C74FA}" type="pres">
      <dgm:prSet presAssocID="{ABB9B3DA-14DE-4820-8CC7-142D7B0909D6}" presName="childText" presStyleLbl="conFgAcc1" presStyleIdx="3" presStyleCnt="4">
        <dgm:presLayoutVars>
          <dgm:bulletEnabled val="1"/>
        </dgm:presLayoutVars>
      </dgm:prSet>
      <dgm:spPr/>
    </dgm:pt>
  </dgm:ptLst>
  <dgm:cxnLst>
    <dgm:cxn modelId="{881E8A0E-015F-4E5B-90F8-A41B02CB52CD}" type="presOf" srcId="{B83CEFA9-32FF-472C-BDB3-56A8E579EF9E}" destId="{C3E0026D-20D3-446D-BEE0-7B30BE22AB56}" srcOrd="1" destOrd="0" presId="urn:microsoft.com/office/officeart/2005/8/layout/list1"/>
    <dgm:cxn modelId="{E0C6330F-5C8A-439A-BFC2-979260882594}" type="presOf" srcId="{B83CEFA9-32FF-472C-BDB3-56A8E579EF9E}" destId="{0011D041-DF19-4267-854F-074EFCAA998F}" srcOrd="0" destOrd="0" presId="urn:microsoft.com/office/officeart/2005/8/layout/list1"/>
    <dgm:cxn modelId="{881E113B-C636-436E-8C82-168FB4ECB914}" srcId="{5DB14545-37ED-461B-AC0A-E7B82D3DEB4D}" destId="{CBCDD48E-2E9E-4EE0-B9D5-A8ADDB3C8CFE}" srcOrd="2" destOrd="0" parTransId="{6DF7F0D1-1449-4E84-88BC-0BCEFF213A7E}" sibTransId="{AB408F4D-6332-423D-9818-9C34C81ADAC8}"/>
    <dgm:cxn modelId="{968E2D41-B43A-4F2C-8AE4-AE99211899DE}" type="presOf" srcId="{CBCDD48E-2E9E-4EE0-B9D5-A8ADDB3C8CFE}" destId="{B40272A3-ED2F-4797-AE28-50829358395B}" srcOrd="0" destOrd="0" presId="urn:microsoft.com/office/officeart/2005/8/layout/list1"/>
    <dgm:cxn modelId="{156FB747-F6D8-4EE1-95A8-C6608F8CBEFA}" type="presOf" srcId="{01F7ADC6-C1C7-45A8-8854-835AE4CADDE2}" destId="{C2C77397-64B7-48AC-9783-A440720EA123}" srcOrd="0" destOrd="0" presId="urn:microsoft.com/office/officeart/2005/8/layout/list1"/>
    <dgm:cxn modelId="{2791118B-C171-41F2-B979-E63BAAEA122F}" type="presOf" srcId="{ABB9B3DA-14DE-4820-8CC7-142D7B0909D6}" destId="{EAE4A39D-5B04-4D74-AC37-59C5D88C72C2}" srcOrd="0" destOrd="0" presId="urn:microsoft.com/office/officeart/2005/8/layout/list1"/>
    <dgm:cxn modelId="{FA28598C-B964-425F-B630-7B25A945F051}" type="presOf" srcId="{ABB9B3DA-14DE-4820-8CC7-142D7B0909D6}" destId="{351CC6F4-F992-4097-BF85-C36A66AD3360}" srcOrd="1" destOrd="0" presId="urn:microsoft.com/office/officeart/2005/8/layout/list1"/>
    <dgm:cxn modelId="{A55BDD8C-689F-4DC1-A088-62F6C974E266}" srcId="{5DB14545-37ED-461B-AC0A-E7B82D3DEB4D}" destId="{01F7ADC6-C1C7-45A8-8854-835AE4CADDE2}" srcOrd="1" destOrd="0" parTransId="{16FD3998-55EA-4B6F-8267-8E259AEC477C}" sibTransId="{65A81555-A640-4B2C-B561-7E9A1F85B449}"/>
    <dgm:cxn modelId="{F9E8CA9C-5687-4EB8-87EF-7CA5EF5CAE2D}" srcId="{5DB14545-37ED-461B-AC0A-E7B82D3DEB4D}" destId="{B83CEFA9-32FF-472C-BDB3-56A8E579EF9E}" srcOrd="0" destOrd="0" parTransId="{FA491D5A-2B08-4AF3-A3BB-AA897F503CAD}" sibTransId="{8DA5C180-03EE-4757-8DB0-D3F5E6F13153}"/>
    <dgm:cxn modelId="{B4F012A3-8082-4A87-B6FD-601EDB8C1F37}" type="presOf" srcId="{5DB14545-37ED-461B-AC0A-E7B82D3DEB4D}" destId="{34E0B18B-0574-41BB-92B3-5F517D422C58}" srcOrd="0" destOrd="0" presId="urn:microsoft.com/office/officeart/2005/8/layout/list1"/>
    <dgm:cxn modelId="{B6561CC6-4FE1-4B9F-88DE-EEF4F8E667EB}" type="presOf" srcId="{01F7ADC6-C1C7-45A8-8854-835AE4CADDE2}" destId="{33911149-3160-4504-986D-630080A28AF4}" srcOrd="1" destOrd="0" presId="urn:microsoft.com/office/officeart/2005/8/layout/list1"/>
    <dgm:cxn modelId="{0E6A8CF1-91AB-436B-A3B0-07F1B49422CE}" srcId="{5DB14545-37ED-461B-AC0A-E7B82D3DEB4D}" destId="{ABB9B3DA-14DE-4820-8CC7-142D7B0909D6}" srcOrd="3" destOrd="0" parTransId="{E37B42C2-D645-4306-9A23-2D4BA0EAA57F}" sibTransId="{9E8B65E0-B09C-4360-AE66-977D475C2B4F}"/>
    <dgm:cxn modelId="{7B4A4EF8-4A3D-44BD-8179-90EC9DCD27F8}" type="presOf" srcId="{CBCDD48E-2E9E-4EE0-B9D5-A8ADDB3C8CFE}" destId="{FDC15B87-F0B7-4BED-B437-9200811CCEC9}" srcOrd="1" destOrd="0" presId="urn:microsoft.com/office/officeart/2005/8/layout/list1"/>
    <dgm:cxn modelId="{B68E9F4E-9741-4092-99DD-9E20F18E3265}" type="presParOf" srcId="{34E0B18B-0574-41BB-92B3-5F517D422C58}" destId="{A5C9B720-5F92-4EC0-8765-D7F4FDA41C0F}" srcOrd="0" destOrd="0" presId="urn:microsoft.com/office/officeart/2005/8/layout/list1"/>
    <dgm:cxn modelId="{DB7A7649-86CC-42B3-A014-AD2D6B9CD956}" type="presParOf" srcId="{A5C9B720-5F92-4EC0-8765-D7F4FDA41C0F}" destId="{0011D041-DF19-4267-854F-074EFCAA998F}" srcOrd="0" destOrd="0" presId="urn:microsoft.com/office/officeart/2005/8/layout/list1"/>
    <dgm:cxn modelId="{0FF8FD4F-78A2-4C1A-BBAD-8B59A5CB464A}" type="presParOf" srcId="{A5C9B720-5F92-4EC0-8765-D7F4FDA41C0F}" destId="{C3E0026D-20D3-446D-BEE0-7B30BE22AB56}" srcOrd="1" destOrd="0" presId="urn:microsoft.com/office/officeart/2005/8/layout/list1"/>
    <dgm:cxn modelId="{6D3ABF49-9589-4F6A-85EB-96E315798AE0}" type="presParOf" srcId="{34E0B18B-0574-41BB-92B3-5F517D422C58}" destId="{628AEB5C-B4D2-4D6A-AC4B-ED4165CCFD36}" srcOrd="1" destOrd="0" presId="urn:microsoft.com/office/officeart/2005/8/layout/list1"/>
    <dgm:cxn modelId="{E3041A0E-B941-4163-937C-DEAC2ACB2812}" type="presParOf" srcId="{34E0B18B-0574-41BB-92B3-5F517D422C58}" destId="{A7C0730A-5220-4ED7-AF72-EDE9298452DD}" srcOrd="2" destOrd="0" presId="urn:microsoft.com/office/officeart/2005/8/layout/list1"/>
    <dgm:cxn modelId="{7009258F-D753-4F52-9F3B-4C5C7FEC6D23}" type="presParOf" srcId="{34E0B18B-0574-41BB-92B3-5F517D422C58}" destId="{6ED37A52-9736-4BE1-AE3C-69B8876D36F7}" srcOrd="3" destOrd="0" presId="urn:microsoft.com/office/officeart/2005/8/layout/list1"/>
    <dgm:cxn modelId="{6AD30739-D8C9-4898-89B8-8EEFF3089BDB}" type="presParOf" srcId="{34E0B18B-0574-41BB-92B3-5F517D422C58}" destId="{4858B1F8-C29B-42B7-9C25-5F5C5113B1F1}" srcOrd="4" destOrd="0" presId="urn:microsoft.com/office/officeart/2005/8/layout/list1"/>
    <dgm:cxn modelId="{47FA6FBA-4E9F-4157-96FC-5DE17200C9D5}" type="presParOf" srcId="{4858B1F8-C29B-42B7-9C25-5F5C5113B1F1}" destId="{C2C77397-64B7-48AC-9783-A440720EA123}" srcOrd="0" destOrd="0" presId="urn:microsoft.com/office/officeart/2005/8/layout/list1"/>
    <dgm:cxn modelId="{F98E7634-1882-4CA2-BD34-47584A5F66F9}" type="presParOf" srcId="{4858B1F8-C29B-42B7-9C25-5F5C5113B1F1}" destId="{33911149-3160-4504-986D-630080A28AF4}" srcOrd="1" destOrd="0" presId="urn:microsoft.com/office/officeart/2005/8/layout/list1"/>
    <dgm:cxn modelId="{6D1716C2-6ABB-40B1-99C1-C28090F4A2C5}" type="presParOf" srcId="{34E0B18B-0574-41BB-92B3-5F517D422C58}" destId="{DB12AD16-9EBE-4EA0-9743-24731BC9E223}" srcOrd="5" destOrd="0" presId="urn:microsoft.com/office/officeart/2005/8/layout/list1"/>
    <dgm:cxn modelId="{9DE159FC-F8FD-4A27-BE88-087868883FED}" type="presParOf" srcId="{34E0B18B-0574-41BB-92B3-5F517D422C58}" destId="{7E3CE04C-D34D-4D39-9171-BAED9AF28AA9}" srcOrd="6" destOrd="0" presId="urn:microsoft.com/office/officeart/2005/8/layout/list1"/>
    <dgm:cxn modelId="{09439743-7D9D-4727-AB1C-6C5599F9FFA6}" type="presParOf" srcId="{34E0B18B-0574-41BB-92B3-5F517D422C58}" destId="{87E99A43-8287-4B32-AA85-D261B2547BF9}" srcOrd="7" destOrd="0" presId="urn:microsoft.com/office/officeart/2005/8/layout/list1"/>
    <dgm:cxn modelId="{16E397A7-553D-4304-A82B-FC80A8804061}" type="presParOf" srcId="{34E0B18B-0574-41BB-92B3-5F517D422C58}" destId="{75E3FD22-87CB-407E-AFAF-C5EA8ADCC289}" srcOrd="8" destOrd="0" presId="urn:microsoft.com/office/officeart/2005/8/layout/list1"/>
    <dgm:cxn modelId="{4920A04B-1C29-44E4-BED0-F649F6454E61}" type="presParOf" srcId="{75E3FD22-87CB-407E-AFAF-C5EA8ADCC289}" destId="{B40272A3-ED2F-4797-AE28-50829358395B}" srcOrd="0" destOrd="0" presId="urn:microsoft.com/office/officeart/2005/8/layout/list1"/>
    <dgm:cxn modelId="{D9E6CC1F-45F7-4AA7-89CA-3E44A011A67E}" type="presParOf" srcId="{75E3FD22-87CB-407E-AFAF-C5EA8ADCC289}" destId="{FDC15B87-F0B7-4BED-B437-9200811CCEC9}" srcOrd="1" destOrd="0" presId="urn:microsoft.com/office/officeart/2005/8/layout/list1"/>
    <dgm:cxn modelId="{D3BFE477-DEA1-44B2-B17C-8F68384DB0F5}" type="presParOf" srcId="{34E0B18B-0574-41BB-92B3-5F517D422C58}" destId="{93511FC4-BB54-4476-AF7E-38B153BAB97A}" srcOrd="9" destOrd="0" presId="urn:microsoft.com/office/officeart/2005/8/layout/list1"/>
    <dgm:cxn modelId="{3DB58BEF-D682-44CE-BEA9-206300795F63}" type="presParOf" srcId="{34E0B18B-0574-41BB-92B3-5F517D422C58}" destId="{AEFC8AA8-AAF3-4B07-9CC2-CA07FD169DC1}" srcOrd="10" destOrd="0" presId="urn:microsoft.com/office/officeart/2005/8/layout/list1"/>
    <dgm:cxn modelId="{9E646726-B9DF-49F2-BB84-4BCEFC82E462}" type="presParOf" srcId="{34E0B18B-0574-41BB-92B3-5F517D422C58}" destId="{97D7EB4A-9641-40C3-8BFF-A69203053DBC}" srcOrd="11" destOrd="0" presId="urn:microsoft.com/office/officeart/2005/8/layout/list1"/>
    <dgm:cxn modelId="{489D9A60-D827-4E3D-9CB8-FAE27A515877}" type="presParOf" srcId="{34E0B18B-0574-41BB-92B3-5F517D422C58}" destId="{D1AC78C3-7280-40C1-84BC-BA73F6FFC192}" srcOrd="12" destOrd="0" presId="urn:microsoft.com/office/officeart/2005/8/layout/list1"/>
    <dgm:cxn modelId="{55BA84D0-F634-4A8E-B636-354879E69C22}" type="presParOf" srcId="{D1AC78C3-7280-40C1-84BC-BA73F6FFC192}" destId="{EAE4A39D-5B04-4D74-AC37-59C5D88C72C2}" srcOrd="0" destOrd="0" presId="urn:microsoft.com/office/officeart/2005/8/layout/list1"/>
    <dgm:cxn modelId="{259F7465-B432-4E54-8ED1-DA6CC48073FA}" type="presParOf" srcId="{D1AC78C3-7280-40C1-84BC-BA73F6FFC192}" destId="{351CC6F4-F992-4097-BF85-C36A66AD3360}" srcOrd="1" destOrd="0" presId="urn:microsoft.com/office/officeart/2005/8/layout/list1"/>
    <dgm:cxn modelId="{01581EAD-A67E-4468-A359-A9E46A1DB3F6}" type="presParOf" srcId="{34E0B18B-0574-41BB-92B3-5F517D422C58}" destId="{D6AC610F-66C3-4B32-ADD8-C8ED4A47686B}" srcOrd="13" destOrd="0" presId="urn:microsoft.com/office/officeart/2005/8/layout/list1"/>
    <dgm:cxn modelId="{022ED593-0D9F-4BF8-9C58-F800BE59DE82}" type="presParOf" srcId="{34E0B18B-0574-41BB-92B3-5F517D422C58}" destId="{2E977E60-DE2D-41B3-A17C-DA6EE87C74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a:latin typeface="Garamond" panose="02020404030301010803" pitchFamily="18" charset="0"/>
            </a:rPr>
            <a:t>Cultural insensitivity</a:t>
          </a:r>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a:latin typeface="Garamond" panose="02020404030301010803" pitchFamily="18" charset="0"/>
            </a:rPr>
            <a:t>Lack of education around healthcare disparities</a:t>
          </a:r>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a:latin typeface="Garamond" panose="02020404030301010803" pitchFamily="18" charset="0"/>
            </a:rPr>
            <a:t>Physical space and equipment – Lack of ADA compliance </a:t>
          </a:r>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a:latin typeface="Garamond" panose="02020404030301010803" pitchFamily="18" charset="0"/>
            </a:rPr>
            <a:t>Oppression</a:t>
          </a:r>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a:latin typeface="Garamond" panose="02020404030301010803" pitchFamily="18" charset="0"/>
            </a:rPr>
            <a:t>Discrimination</a:t>
          </a:r>
          <a:r>
            <a:rPr lang="en-US"/>
            <a:t> </a:t>
          </a:r>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a:latin typeface="Garamond" panose="02020404030301010803" pitchFamily="18" charset="0"/>
            </a:rPr>
            <a:t>Structural racism</a:t>
          </a:r>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a:latin typeface="Garamond" panose="02020404030301010803" pitchFamily="18" charset="0"/>
            </a:rPr>
            <a:t>Lack of access to interpreters</a:t>
          </a:r>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pt>
    <dgm:pt modelId="{8DE1C45D-FC24-4363-B9D2-2966CBEA599A}" type="pres">
      <dgm:prSet presAssocID="{8F553604-16CD-4958-B7B5-DCE386CF4506}" presName="vert1" presStyleCnt="0"/>
      <dgm:spPr/>
    </dgm:pt>
  </dgm:ptLst>
  <dgm:cxnLst>
    <dgm:cxn modelId="{FFFAA12B-9E02-4284-A3AE-422739E7DFBB}" srcId="{2C348FE1-441A-4C88-9024-84B49A5D62F0}" destId="{EBAE455C-B821-460C-B705-D49E51F67024}" srcOrd="0" destOrd="0" parTransId="{1834F21B-C572-467A-B990-5E1414B608D0}" sibTransId="{43495C08-7C96-447F-90D8-5DFB0E1627E4}"/>
    <dgm:cxn modelId="{59228632-2B95-4B9F-89EB-D3C0DAF7380C}" type="presOf" srcId="{2B187AFC-3C7D-4A5B-A65D-B1202B796273}" destId="{7534604A-8CCB-4B1A-A58B-DDE26756D5AA}"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4CD05667-0843-4B95-A522-C4B2C8E96B54}" type="presOf" srcId="{EBAE455C-B821-460C-B705-D49E51F67024}" destId="{C23B3AF3-4B1D-4DC4-91D4-C40D9E0A5460}" srcOrd="0" destOrd="0" presId="urn:microsoft.com/office/officeart/2008/layout/LinedList"/>
    <dgm:cxn modelId="{53EB2670-57F2-437D-8E2C-1F20CD33CEFD}" type="presOf" srcId="{8F553604-16CD-4958-B7B5-DCE386CF4506}" destId="{345E9FA0-8E77-40DB-84B2-52DFE96B669C}" srcOrd="0" destOrd="0" presId="urn:microsoft.com/office/officeart/2008/layout/LinedList"/>
    <dgm:cxn modelId="{72C39C55-C0F0-4094-A222-966C499689D5}" type="presOf" srcId="{2C348FE1-441A-4C88-9024-84B49A5D62F0}" destId="{C869E2F2-B833-4BFA-B578-2B766F8B5258}" srcOrd="0" destOrd="0" presId="urn:microsoft.com/office/officeart/2008/layout/LinedList"/>
    <dgm:cxn modelId="{BE349E77-2A9C-4BBD-AE77-F02FBCA30254}" type="presOf" srcId="{D5AADF65-714A-4DC0-968A-9D42477D4412}" destId="{129085B4-BEDB-4345-B3AE-BC67805B7A49}"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C35C8FB4-5C06-4A0D-83D1-1CC10A1F94C3}" srcId="{2C348FE1-441A-4C88-9024-84B49A5D62F0}" destId="{A051C6A1-B45A-4982-A533-CD3762CE1144}" srcOrd="1" destOrd="0" parTransId="{85B2457C-386A-4102-AC17-64C9F49BE27F}" sibTransId="{99F8368A-21D7-4245-923C-7CBEF53D9F30}"/>
    <dgm:cxn modelId="{378754CC-9363-4221-B37A-9B6A282FBB7F}" srcId="{2C348FE1-441A-4C88-9024-84B49A5D62F0}" destId="{D5AADF65-714A-4DC0-968A-9D42477D4412}" srcOrd="4" destOrd="0" parTransId="{2403C3F5-1937-49AF-B8C0-1C702BE9038C}" sibTransId="{BB1493C2-BC05-4E69-8EA6-ADD8F700C600}"/>
    <dgm:cxn modelId="{66F47AE8-3375-465E-A9DD-C2410A4E307E}" srcId="{2C348FE1-441A-4C88-9024-84B49A5D62F0}" destId="{2B187AFC-3C7D-4A5B-A65D-B1202B796273}" srcOrd="5" destOrd="0" parTransId="{DE095E97-946C-47A5-A4F3-2D6E4C0A9D43}" sibTransId="{49C380F0-464E-43D0-9217-29591B973D47}"/>
    <dgm:cxn modelId="{6D0097EC-73B4-4E67-AD2C-D97B4EADE7C7}" srcId="{2C348FE1-441A-4C88-9024-84B49A5D62F0}" destId="{8F553604-16CD-4958-B7B5-DCE386CF4506}" srcOrd="6" destOrd="0" parTransId="{350954DE-496F-4BC1-ABB4-C266E3BAE4ED}" sibTransId="{5D7A5401-CD56-4515-9F0D-E09089F8D1A6}"/>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chemeClr val="accent6">
            <a:lumMod val="40000"/>
            <a:lumOff val="60000"/>
          </a:schemeClr>
        </a:solidFill>
      </dgm:spPr>
      <dgm:t>
        <a:bodyPr/>
        <a:lstStyle/>
        <a:p>
          <a:pPr>
            <a:buFont typeface="Arial" panose="020B0604020202020204" pitchFamily="34" charset="0"/>
            <a:buChar char="•"/>
          </a:pPr>
          <a:r>
            <a:rPr lang="en-US" sz="1800">
              <a:solidFill>
                <a:schemeClr val="tx1"/>
              </a:solidFill>
              <a:latin typeface="Garamond"/>
              <a:cs typeface="Calibri"/>
            </a:rPr>
            <a:t>Rhode Island law requires any person who has reasonable cause to suspect elder abuse to report it to the </a:t>
          </a:r>
          <a:r>
            <a:rPr lang="en-US" sz="1800" b="1">
              <a:solidFill>
                <a:schemeClr val="tx1"/>
              </a:solidFill>
              <a:latin typeface="Garamond"/>
              <a:cs typeface="Calibri"/>
            </a:rPr>
            <a:t>Division of Elderly Affairs</a:t>
          </a:r>
          <a:r>
            <a:rPr lang="en-US" sz="1800">
              <a:solidFill>
                <a:schemeClr val="tx1"/>
              </a:solidFill>
              <a:latin typeface="Garamond"/>
              <a:cs typeface="Calibri"/>
            </a:rPr>
            <a:t>. Call the DEA Protective Services Unit at (401) 462-0555.</a:t>
          </a:r>
          <a:endParaRPr lang="en-US" sz="180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rgbClr val="00742F"/>
            </a:solidFill>
          </a:endParaRPr>
        </a:p>
      </dgm:t>
    </dgm:pt>
    <dgm:pt modelId="{75951144-8AB4-4721-AABF-388E2F6B0F4C}">
      <dgm:prSet phldrT="[Text]" custT="1"/>
      <dgm:spPr>
        <a:solidFill>
          <a:schemeClr val="accent6">
            <a:lumMod val="40000"/>
            <a:lumOff val="60000"/>
          </a:schemeClr>
        </a:solidFill>
      </dgm:spPr>
      <dgm:t>
        <a:bodyPr/>
        <a:lstStyle/>
        <a:p>
          <a:r>
            <a:rPr lang="en-US" sz="18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a:solidFill>
                <a:schemeClr val="tx1"/>
              </a:solidFill>
              <a:latin typeface="Garamond"/>
              <a:cs typeface="Calibri"/>
            </a:rPr>
            <a:t> </a:t>
          </a:r>
          <a:r>
            <a:rPr lang="en-US" sz="1800">
              <a:solidFill>
                <a:schemeClr val="tx1"/>
              </a:solidFill>
              <a:latin typeface="Garamond"/>
              <a:cs typeface="Calibri"/>
            </a:rPr>
            <a:t>National Sexual Assault Hotline 1-800-656-HOPE</a:t>
          </a:r>
          <a:endParaRPr lang="en-US" sz="180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chemeClr val="accent6">
            <a:lumMod val="40000"/>
            <a:lumOff val="60000"/>
          </a:schemeClr>
        </a:solidFill>
        <a:ln>
          <a:solidFill>
            <a:srgbClr val="00742F"/>
          </a:solidFill>
        </a:ln>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a:ln w="28575">
          <a:solidFill>
            <a:srgbClr val="00742F"/>
          </a:solidFill>
        </a:ln>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2A36-6A1E-45BC-8DC6-ECB19B4B03DC}">
      <dsp:nvSpPr>
        <dsp:cNvPr id="0" name=""/>
        <dsp:cNvSpPr/>
      </dsp:nvSpPr>
      <dsp:spPr>
        <a:xfrm>
          <a:off x="3208346" y="1616406"/>
          <a:ext cx="2054523" cy="1777245"/>
        </a:xfrm>
        <a:prstGeom prst="hexagon">
          <a:avLst>
            <a:gd name="adj" fmla="val 28570"/>
            <a:gd name="vf" fmla="val 115470"/>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Garamond" panose="02020404030301010803" pitchFamily="18" charset="0"/>
            </a:rPr>
            <a:t>PCP</a:t>
          </a:r>
        </a:p>
      </dsp:txBody>
      <dsp:txXfrm>
        <a:off x="3548809" y="1910920"/>
        <a:ext cx="1373597" cy="1188217"/>
      </dsp:txXfrm>
    </dsp:sp>
    <dsp:sp modelId="{2C53DA55-FE9E-4CFE-B5F3-60014607A046}">
      <dsp:nvSpPr>
        <dsp:cNvPr id="0" name=""/>
        <dsp:cNvSpPr/>
      </dsp:nvSpPr>
      <dsp:spPr>
        <a:xfrm>
          <a:off x="4494873" y="766114"/>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DDC8B-B2D1-4DCE-B08E-2DDD369F5B35}">
      <dsp:nvSpPr>
        <dsp:cNvPr id="0" name=""/>
        <dsp:cNvSpPr/>
      </dsp:nvSpPr>
      <dsp:spPr>
        <a:xfrm>
          <a:off x="3291981" y="0"/>
          <a:ext cx="1894900"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Supervision, coordination, and provision of care</a:t>
          </a:r>
          <a:endParaRPr lang="en-US" sz="1600" b="1" kern="1200">
            <a:solidFill>
              <a:schemeClr val="tx1"/>
            </a:solidFill>
          </a:endParaRPr>
        </a:p>
      </dsp:txBody>
      <dsp:txXfrm>
        <a:off x="3588603" y="228007"/>
        <a:ext cx="1301656" cy="1000556"/>
      </dsp:txXfrm>
    </dsp:sp>
    <dsp:sp modelId="{D7002B4F-564B-4C33-8509-74D40A7F342E}">
      <dsp:nvSpPr>
        <dsp:cNvPr id="0" name=""/>
        <dsp:cNvSpPr/>
      </dsp:nvSpPr>
      <dsp:spPr>
        <a:xfrm>
          <a:off x="5399551" y="2014746"/>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7DD61-DF15-4EC8-95F4-4DA308F8350C}">
      <dsp:nvSpPr>
        <dsp:cNvPr id="0" name=""/>
        <dsp:cNvSpPr/>
      </dsp:nvSpPr>
      <dsp:spPr>
        <a:xfrm>
          <a:off x="4851522" y="895888"/>
          <a:ext cx="1864055"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with specialists</a:t>
          </a:r>
          <a:endParaRPr lang="en-US" sz="1600" b="1" kern="1200">
            <a:solidFill>
              <a:schemeClr val="tx1"/>
            </a:solidFill>
          </a:endParaRPr>
        </a:p>
      </dsp:txBody>
      <dsp:txXfrm>
        <a:off x="5145574" y="1125660"/>
        <a:ext cx="1275951" cy="997026"/>
      </dsp:txXfrm>
    </dsp:sp>
    <dsp:sp modelId="{3280116D-AB77-4A8E-8B3B-17598B367705}">
      <dsp:nvSpPr>
        <dsp:cNvPr id="0" name=""/>
        <dsp:cNvSpPr/>
      </dsp:nvSpPr>
      <dsp:spPr>
        <a:xfrm>
          <a:off x="4771103" y="3424217"/>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EB09D9-0BDE-4A5C-98A2-CD82687178A9}">
      <dsp:nvSpPr>
        <dsp:cNvPr id="0" name=""/>
        <dsp:cNvSpPr/>
      </dsp:nvSpPr>
      <dsp:spPr>
        <a:xfrm>
          <a:off x="4867256" y="2657100"/>
          <a:ext cx="1832587"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continuity of care </a:t>
          </a:r>
          <a:endParaRPr lang="en-US" sz="1600" b="1" kern="1200">
            <a:solidFill>
              <a:schemeClr val="tx1"/>
            </a:solidFill>
          </a:endParaRPr>
        </a:p>
      </dsp:txBody>
      <dsp:txXfrm>
        <a:off x="5158686" y="2888733"/>
        <a:ext cx="1249727" cy="993304"/>
      </dsp:txXfrm>
    </dsp:sp>
    <dsp:sp modelId="{F567BAD8-224A-4DD7-8375-48C1DCCA39E0}">
      <dsp:nvSpPr>
        <dsp:cNvPr id="0" name=""/>
        <dsp:cNvSpPr/>
      </dsp:nvSpPr>
      <dsp:spPr>
        <a:xfrm>
          <a:off x="3212169" y="357052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DB9D2-06AB-4799-B95B-AD03777A5D3F}">
      <dsp:nvSpPr>
        <dsp:cNvPr id="0" name=""/>
        <dsp:cNvSpPr/>
      </dsp:nvSpPr>
      <dsp:spPr>
        <a:xfrm>
          <a:off x="3397598" y="3553990"/>
          <a:ext cx="1683667"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Screening for behavioral health needs</a:t>
          </a:r>
        </a:p>
      </dsp:txBody>
      <dsp:txXfrm>
        <a:off x="3676618" y="3795375"/>
        <a:ext cx="1125627" cy="973800"/>
      </dsp:txXfrm>
    </dsp:sp>
    <dsp:sp modelId="{0BE13038-52C5-4617-9536-E7E0881A989C}">
      <dsp:nvSpPr>
        <dsp:cNvPr id="0" name=""/>
        <dsp:cNvSpPr/>
      </dsp:nvSpPr>
      <dsp:spPr>
        <a:xfrm>
          <a:off x="2292676" y="2322395"/>
          <a:ext cx="775165" cy="6679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CD9E5-E0C6-4C59-AE63-105CA21AA02F}">
      <dsp:nvSpPr>
        <dsp:cNvPr id="0" name=""/>
        <dsp:cNvSpPr/>
      </dsp:nvSpPr>
      <dsp:spPr>
        <a:xfrm>
          <a:off x="1767692" y="2658102"/>
          <a:ext cx="1840905" cy="1456570"/>
        </a:xfrm>
        <a:prstGeom prst="hexagon">
          <a:avLst>
            <a:gd name="adj" fmla="val 28570"/>
            <a:gd name="vf" fmla="val 11547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of LTSS and behavioral health services</a:t>
          </a:r>
        </a:p>
      </dsp:txBody>
      <dsp:txXfrm>
        <a:off x="2059815" y="2889237"/>
        <a:ext cx="1256659" cy="994300"/>
      </dsp:txXfrm>
    </dsp:sp>
    <dsp:sp modelId="{81235ED5-9C14-4172-97D3-4FEA965EC3E5}">
      <dsp:nvSpPr>
        <dsp:cNvPr id="0" name=""/>
        <dsp:cNvSpPr/>
      </dsp:nvSpPr>
      <dsp:spPr>
        <a:xfrm>
          <a:off x="1759559" y="893884"/>
          <a:ext cx="1857169" cy="1456570"/>
        </a:xfrm>
        <a:prstGeom prst="hexagon">
          <a:avLst>
            <a:gd name="adj" fmla="val 2857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Maintaining the member’s medical record</a:t>
          </a:r>
          <a:r>
            <a:rPr lang="en-US" sz="1600" kern="1200">
              <a:latin typeface="Garamond" panose="02020404030301010803" pitchFamily="18" charset="0"/>
            </a:rPr>
            <a:t>.</a:t>
          </a:r>
          <a:endParaRPr lang="en-US" sz="1600" kern="1200"/>
        </a:p>
      </dsp:txBody>
      <dsp:txXfrm>
        <a:off x="2053037" y="1124058"/>
        <a:ext cx="1270213" cy="99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97CA-B68C-45E9-B79F-04B5394A12B8}">
      <dsp:nvSpPr>
        <dsp:cNvPr id="0" name=""/>
        <dsp:cNvSpPr/>
      </dsp:nvSpPr>
      <dsp:spPr>
        <a:xfrm rot="5400000">
          <a:off x="4367049" y="-1672939"/>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Neighborhood does </a:t>
          </a:r>
          <a:r>
            <a:rPr lang="en-US" sz="1600" b="1" kern="1200"/>
            <a:t>NOT</a:t>
          </a:r>
          <a:r>
            <a:rPr lang="en-US" sz="1600" kern="1200"/>
            <a:t> require members to have a referral to see specialists</a:t>
          </a:r>
        </a:p>
      </dsp:txBody>
      <dsp:txXfrm rot="-5400000">
        <a:off x="2571509" y="170465"/>
        <a:ext cx="4523706" cy="884761"/>
      </dsp:txXfrm>
    </dsp:sp>
    <dsp:sp modelId="{258A5306-C496-4650-9CF9-F365A2F801B5}">
      <dsp:nvSpPr>
        <dsp:cNvPr id="0" name=""/>
        <dsp:cNvSpPr/>
      </dsp:nvSpPr>
      <dsp:spPr>
        <a:xfrm>
          <a:off x="0" y="39"/>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Referrals</a:t>
          </a:r>
        </a:p>
      </dsp:txBody>
      <dsp:txXfrm>
        <a:off x="59829" y="59868"/>
        <a:ext cx="2451850" cy="1105953"/>
      </dsp:txXfrm>
    </dsp:sp>
    <dsp:sp modelId="{B8BC1747-5D6B-44E6-BA06-F1AEB500A21E}">
      <dsp:nvSpPr>
        <dsp:cNvPr id="0" name=""/>
        <dsp:cNvSpPr/>
      </dsp:nvSpPr>
      <dsp:spPr>
        <a:xfrm rot="5400000">
          <a:off x="4172835" y="-239536"/>
          <a:ext cx="1359428" cy="4567106"/>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Out-of-network care requires prior authorization from Neighborhood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Providers must complete an </a:t>
          </a:r>
          <a:r>
            <a:rPr lang="en-US" sz="1600" b="1" kern="1200">
              <a:solidFill>
                <a:srgbClr val="0563C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kern="1200">
              <a:solidFill>
                <a:srgbClr val="00742F"/>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kern="1200">
              <a:latin typeface="+mn-lt"/>
            </a:rPr>
            <a:t>to receive approval to refer a member out-of-network</a:t>
          </a:r>
        </a:p>
      </dsp:txBody>
      <dsp:txXfrm rot="-5400000">
        <a:off x="2568996" y="1430665"/>
        <a:ext cx="4500744" cy="1226704"/>
      </dsp:txXfrm>
    </dsp:sp>
    <dsp:sp modelId="{D5952C76-82E1-4FC3-84CE-CD338095B73B}">
      <dsp:nvSpPr>
        <dsp:cNvPr id="0" name=""/>
        <dsp:cNvSpPr/>
      </dsp:nvSpPr>
      <dsp:spPr>
        <a:xfrm>
          <a:off x="0" y="1286932"/>
          <a:ext cx="2568997" cy="1514169"/>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Out of Network Authorizations</a:t>
          </a:r>
        </a:p>
      </dsp:txBody>
      <dsp:txXfrm>
        <a:off x="73916" y="1360848"/>
        <a:ext cx="2421165" cy="1366337"/>
      </dsp:txXfrm>
    </dsp:sp>
    <dsp:sp modelId="{000A4C07-7F9D-43AF-BE9C-5F69C641C097}">
      <dsp:nvSpPr>
        <dsp:cNvPr id="0" name=""/>
        <dsp:cNvSpPr/>
      </dsp:nvSpPr>
      <dsp:spPr>
        <a:xfrm rot="5400000">
          <a:off x="4367049" y="1189403"/>
          <a:ext cx="980489" cy="457157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prstClr val="black">
                  <a:hueOff val="0"/>
                  <a:satOff val="0"/>
                  <a:lumOff val="0"/>
                  <a:alphaOff val="0"/>
                </a:prstClr>
              </a:solidFill>
              <a:latin typeface="Calibri" panose="020F0502020204030204"/>
              <a:ea typeface="+mn-ea"/>
              <a:cs typeface="+mn-cs"/>
            </a:rPr>
            <a:t>Use the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a:solidFill>
                <a:prstClr val="black">
                  <a:hueOff val="0"/>
                  <a:satOff val="0"/>
                  <a:lumOff val="0"/>
                  <a:alphaOff val="0"/>
                </a:prstClr>
              </a:solidFill>
              <a:latin typeface="Calibri" panose="020F0502020204030204"/>
              <a:ea typeface="+mn-ea"/>
              <a:cs typeface="+mn-cs"/>
            </a:rPr>
            <a:t>found on </a:t>
          </a:r>
          <a:r>
            <a:rPr lang="en-US" sz="1600" kern="1200">
              <a:solidFill>
                <a:prstClr val="black">
                  <a:hueOff val="0"/>
                  <a:satOff val="0"/>
                  <a:lumOff val="0"/>
                  <a:alphaOff val="0"/>
                </a:prstClr>
              </a:solidFill>
              <a:latin typeface="Calibri" panose="020F0502020204030204"/>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kern="1200">
              <a:solidFill>
                <a:prstClr val="black">
                  <a:hueOff val="0"/>
                  <a:satOff val="0"/>
                  <a:lumOff val="0"/>
                  <a:alphaOff val="0"/>
                </a:prstClr>
              </a:solidFill>
              <a:latin typeface="Calibri" panose="020F0502020204030204"/>
              <a:ea typeface="+mn-ea"/>
              <a:cs typeface="+mn-cs"/>
            </a:rPr>
            <a:t> to determine which services require prior authorization</a:t>
          </a:r>
        </a:p>
      </dsp:txBody>
      <dsp:txXfrm rot="-5400000">
        <a:off x="2571509" y="3032807"/>
        <a:ext cx="4523706" cy="884761"/>
      </dsp:txXfrm>
    </dsp:sp>
    <dsp:sp modelId="{9D08DDE2-83A2-41F3-A4AD-ED0DDDD0A898}">
      <dsp:nvSpPr>
        <dsp:cNvPr id="0" name=""/>
        <dsp:cNvSpPr/>
      </dsp:nvSpPr>
      <dsp:spPr>
        <a:xfrm>
          <a:off x="0" y="2862382"/>
          <a:ext cx="2571508" cy="1225611"/>
        </a:xfrm>
        <a:prstGeom prst="roundRect">
          <a:avLst/>
        </a:prstGeom>
        <a:solidFill>
          <a:srgbClr val="0074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Prior Authorizations</a:t>
          </a:r>
        </a:p>
      </dsp:txBody>
      <dsp:txXfrm>
        <a:off x="59829" y="2922211"/>
        <a:ext cx="2451850" cy="110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Garamond" panose="02020404030301010803" pitchFamily="18" charset="0"/>
              <a:cs typeface="Helvetica" panose="020B0604020202020204" pitchFamily="34" charset="0"/>
            </a:rPr>
            <a:t>INTEGRITY provides “one-stop shopping” to serve the Whole Person</a:t>
          </a:r>
        </a:p>
      </dsp:txBody>
      <dsp:txXfrm>
        <a:off x="35010" y="35010"/>
        <a:ext cx="8149748" cy="647161"/>
      </dsp:txXfrm>
    </dsp:sp>
    <dsp:sp modelId="{B467911D-6C1C-473D-98F9-49B8AFDDD808}">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all acute and long-term services for enrollees</a:t>
          </a:r>
        </a:p>
      </dsp:txBody>
      <dsp:txXfrm>
        <a:off x="35010" y="35010"/>
        <a:ext cx="8149748" cy="647161"/>
      </dsp:txXfrm>
    </dsp:sp>
    <dsp:sp modelId="{6CD1BEDF-E9DC-454C-A8C4-1804BF38BEA5}">
      <dsp:nvSpPr>
        <dsp:cNvPr id="0" name=""/>
        <dsp:cNvSpPr/>
      </dsp:nvSpPr>
      <dsp:spPr>
        <a:xfrm>
          <a:off x="0" y="82030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sp:txBody>
      <dsp:txXfrm>
        <a:off x="35010" y="855316"/>
        <a:ext cx="8149748" cy="647161"/>
      </dsp:txXfrm>
    </dsp:sp>
    <dsp:sp modelId="{71D26BD5-C37C-45D8-8867-1BFE0B3CF92F}">
      <dsp:nvSpPr>
        <dsp:cNvPr id="0" name=""/>
        <dsp:cNvSpPr/>
      </dsp:nvSpPr>
      <dsp:spPr>
        <a:xfrm>
          <a:off x="0" y="16521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Individual care plans provide customized service delivery</a:t>
          </a:r>
        </a:p>
      </dsp:txBody>
      <dsp:txXfrm>
        <a:off x="35010" y="1687142"/>
        <a:ext cx="8149748" cy="647161"/>
      </dsp:txXfrm>
    </dsp:sp>
    <dsp:sp modelId="{C4409661-870E-4AFA-94DA-8712372B74F3}">
      <dsp:nvSpPr>
        <dsp:cNvPr id="0" name=""/>
        <dsp:cNvSpPr/>
      </dsp:nvSpPr>
      <dsp:spPr>
        <a:xfrm>
          <a:off x="0" y="248728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Person-centered care - Click </a:t>
          </a:r>
          <a:r>
            <a:rPr lang="en-US" sz="2000" kern="120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kern="120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sp:txBody>
      <dsp:txXfrm>
        <a:off x="35010" y="2522296"/>
        <a:ext cx="8149748" cy="647161"/>
      </dsp:txXfrm>
    </dsp:sp>
    <dsp:sp modelId="{E20E5205-D8FD-43C0-B7FE-616A7DF6271A}">
      <dsp:nvSpPr>
        <dsp:cNvPr id="0" name=""/>
        <dsp:cNvSpPr/>
      </dsp:nvSpPr>
      <dsp:spPr>
        <a:xfrm>
          <a:off x="0" y="32972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Single health plan meeting unique needs of each member as a whole</a:t>
          </a:r>
        </a:p>
      </dsp:txBody>
      <dsp:txXfrm>
        <a:off x="35010" y="3332242"/>
        <a:ext cx="8149748" cy="64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1085770" y="480720"/>
          <a:ext cx="3214079" cy="3214079"/>
        </a:xfrm>
        <a:prstGeom prst="blockArc">
          <a:avLst>
            <a:gd name="adj1" fmla="val 11880000"/>
            <a:gd name="adj2" fmla="val 16200000"/>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1085294" y="482182"/>
          <a:ext cx="3214079" cy="3214079"/>
        </a:xfrm>
        <a:prstGeom prst="blockArc">
          <a:avLst>
            <a:gd name="adj1" fmla="val 7580468"/>
            <a:gd name="adj2" fmla="val 11883367"/>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1151808" y="533923"/>
          <a:ext cx="3214079" cy="3214079"/>
        </a:xfrm>
        <a:prstGeom prst="blockArc">
          <a:avLst>
            <a:gd name="adj1" fmla="val 3142729"/>
            <a:gd name="adj2" fmla="val 7765034"/>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1141978" y="541562"/>
          <a:ext cx="3214079" cy="3214079"/>
        </a:xfrm>
        <a:prstGeom prst="blockArc">
          <a:avLst>
            <a:gd name="adj1" fmla="val 20306038"/>
            <a:gd name="adj2" fmla="val 3115466"/>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1119249" y="480363"/>
          <a:ext cx="3214079" cy="3214079"/>
        </a:xfrm>
        <a:prstGeom prst="blockArc">
          <a:avLst>
            <a:gd name="adj1" fmla="val 16126678"/>
            <a:gd name="adj2" fmla="val 20449015"/>
            <a:gd name="adj3" fmla="val 463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1676744" y="1110658"/>
          <a:ext cx="2054798" cy="19788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MEMBER AT THE CENTER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Family/Caregiver</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Primary Care Physician (PCP)</a:t>
          </a:r>
        </a:p>
        <a:p>
          <a:pPr marL="0" lvl="0" indent="0" algn="ctr" defTabSz="622300">
            <a:lnSpc>
              <a:spcPct val="90000"/>
            </a:lnSpc>
            <a:spcBef>
              <a:spcPct val="0"/>
            </a:spcBef>
            <a:spcAft>
              <a:spcPct val="35000"/>
            </a:spcAft>
            <a:buNone/>
          </a:pPr>
          <a:r>
            <a:rPr lang="en-US" sz="1400" b="1" kern="0" baseline="0">
              <a:latin typeface="Garamond" panose="02020404030301010803" pitchFamily="18" charset="0"/>
            </a:rPr>
            <a:t>Lead Care Manager (LCM)</a:t>
          </a:r>
        </a:p>
      </dsp:txBody>
      <dsp:txXfrm>
        <a:off x="1977662" y="1400458"/>
        <a:ext cx="1452962" cy="1399279"/>
      </dsp:txXfrm>
    </dsp:sp>
    <dsp:sp modelId="{B20EB775-70B8-4C4E-9B46-DF4B50717013}">
      <dsp:nvSpPr>
        <dsp:cNvPr id="0" name=""/>
        <dsp:cNvSpPr/>
      </dsp:nvSpPr>
      <dsp:spPr>
        <a:xfrm>
          <a:off x="2095507" y="701"/>
          <a:ext cx="1194604"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Behavioral Health Network</a:t>
          </a:r>
        </a:p>
      </dsp:txBody>
      <dsp:txXfrm>
        <a:off x="2270453" y="152203"/>
        <a:ext cx="844712" cy="731518"/>
      </dsp:txXfrm>
    </dsp:sp>
    <dsp:sp modelId="{2110C944-31BF-43A3-A655-E1C8F449FB85}">
      <dsp:nvSpPr>
        <dsp:cNvPr id="0" name=""/>
        <dsp:cNvSpPr/>
      </dsp:nvSpPr>
      <dsp:spPr>
        <a:xfrm>
          <a:off x="3691658" y="1054325"/>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Social and LTSS</a:t>
          </a:r>
        </a:p>
      </dsp:txBody>
      <dsp:txXfrm>
        <a:off x="3843160" y="1205827"/>
        <a:ext cx="731518" cy="731518"/>
      </dsp:txXfrm>
    </dsp:sp>
    <dsp:sp modelId="{3A5163EB-7952-49EE-8A94-DCEB7EFD1847}">
      <dsp:nvSpPr>
        <dsp:cNvPr id="0" name=""/>
        <dsp:cNvSpPr/>
      </dsp:nvSpPr>
      <dsp:spPr>
        <a:xfrm>
          <a:off x="3047868" y="2867081"/>
          <a:ext cx="1338486"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Prescription Drugs</a:t>
          </a:r>
        </a:p>
      </dsp:txBody>
      <dsp:txXfrm>
        <a:off x="3243885" y="3018583"/>
        <a:ext cx="946452" cy="731518"/>
      </dsp:txXfrm>
    </dsp:sp>
    <dsp:sp modelId="{3D764292-31B9-48EF-8EB5-7A2FD86D0F4D}">
      <dsp:nvSpPr>
        <dsp:cNvPr id="0" name=""/>
        <dsp:cNvSpPr/>
      </dsp:nvSpPr>
      <dsp:spPr>
        <a:xfrm>
          <a:off x="1244824" y="2836436"/>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Extended Team </a:t>
          </a:r>
        </a:p>
      </dsp:txBody>
      <dsp:txXfrm>
        <a:off x="1396326" y="2987938"/>
        <a:ext cx="731518" cy="731518"/>
      </dsp:txXfrm>
    </dsp:sp>
    <dsp:sp modelId="{66166804-E17A-4E11-AB52-DF0091AD1833}">
      <dsp:nvSpPr>
        <dsp:cNvPr id="0" name=""/>
        <dsp:cNvSpPr/>
      </dsp:nvSpPr>
      <dsp:spPr>
        <a:xfrm>
          <a:off x="682583" y="1085404"/>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a:latin typeface="Garamond" panose="02020404030301010803" pitchFamily="18" charset="0"/>
            </a:rPr>
            <a:t>Medical Health</a:t>
          </a:r>
        </a:p>
      </dsp:txBody>
      <dsp:txXfrm>
        <a:off x="834085" y="1236906"/>
        <a:ext cx="731518" cy="73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8262725" cy="13362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Having a work plan for your practice to assess meaningful compliance with the ADA.</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Working to understand members, their needs and preferences.</a:t>
          </a:r>
        </a:p>
      </dsp:txBody>
      <dsp:txXfrm>
        <a:off x="39138" y="39138"/>
        <a:ext cx="8184449" cy="125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730A-5220-4ED7-AF72-EDE9298452DD}">
      <dsp:nvSpPr>
        <dsp:cNvPr id="0" name=""/>
        <dsp:cNvSpPr/>
      </dsp:nvSpPr>
      <dsp:spPr>
        <a:xfrm>
          <a:off x="0" y="692318"/>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0026D-20D3-446D-BEE0-7B30BE22AB56}">
      <dsp:nvSpPr>
        <dsp:cNvPr id="0" name=""/>
        <dsp:cNvSpPr/>
      </dsp:nvSpPr>
      <dsp:spPr>
        <a:xfrm>
          <a:off x="414594" y="95343"/>
          <a:ext cx="6833356" cy="80361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Garamond" panose="02020404030301010803" pitchFamily="18" charset="0"/>
            </a:rPr>
            <a:t>Value diversity and acceptance of differences</a:t>
          </a:r>
        </a:p>
        <a:p>
          <a:pPr marL="0" lvl="0" indent="0" algn="l" defTabSz="800100">
            <a:lnSpc>
              <a:spcPct val="90000"/>
            </a:lnSpc>
            <a:spcBef>
              <a:spcPct val="0"/>
            </a:spcBef>
            <a:spcAft>
              <a:spcPct val="35000"/>
            </a:spcAft>
            <a:buNone/>
          </a:pPr>
          <a:r>
            <a:rPr lang="en-US" sz="1600" b="1" kern="1200">
              <a:solidFill>
                <a:srgbClr val="00742F"/>
              </a:solidFill>
              <a:latin typeface="Garamond" panose="02020404030301010803" pitchFamily="18" charset="0"/>
            </a:rPr>
            <a:t>Consider each person as an individual</a:t>
          </a:r>
        </a:p>
      </dsp:txBody>
      <dsp:txXfrm>
        <a:off x="453823" y="134572"/>
        <a:ext cx="6754898" cy="725156"/>
      </dsp:txXfrm>
    </dsp:sp>
    <dsp:sp modelId="{7E3CE04C-D34D-4D39-9171-BAED9AF28AA9}">
      <dsp:nvSpPr>
        <dsp:cNvPr id="0" name=""/>
        <dsp:cNvSpPr/>
      </dsp:nvSpPr>
      <dsp:spPr>
        <a:xfrm>
          <a:off x="0" y="2049023"/>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11149-3160-4504-986D-630080A28AF4}">
      <dsp:nvSpPr>
        <dsp:cNvPr id="0" name=""/>
        <dsp:cNvSpPr/>
      </dsp:nvSpPr>
      <dsp:spPr>
        <a:xfrm>
          <a:off x="392906" y="1120718"/>
          <a:ext cx="6895992" cy="113494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rPr>
            <a:t>Be conscious of the impact of culture during interactions</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rPr>
            <a:t>Respect cultural differences regarding physical distance and contact, eye contact, and rate and volume of voice. </a:t>
          </a:r>
        </a:p>
      </dsp:txBody>
      <dsp:txXfrm>
        <a:off x="448309" y="1176121"/>
        <a:ext cx="6785186" cy="1024139"/>
      </dsp:txXfrm>
    </dsp:sp>
    <dsp:sp modelId="{AEFC8AA8-AAF3-4B07-9CC2-CA07FD169DC1}">
      <dsp:nvSpPr>
        <dsp:cNvPr id="0" name=""/>
        <dsp:cNvSpPr/>
      </dsp:nvSpPr>
      <dsp:spPr>
        <a:xfrm>
          <a:off x="0" y="3334834"/>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15B87-F0B7-4BED-B437-9200811CCEC9}">
      <dsp:nvSpPr>
        <dsp:cNvPr id="0" name=""/>
        <dsp:cNvSpPr/>
      </dsp:nvSpPr>
      <dsp:spPr>
        <a:xfrm>
          <a:off x="393290" y="2477423"/>
          <a:ext cx="6961703" cy="1064051"/>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aramond" panose="02020404030301010803" pitchFamily="18" charset="0"/>
              <a:cs typeface="Calibri" panose="020F0502020204030204"/>
            </a:rPr>
            <a:t>Knowledge of member’s culture</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1" kern="1200" dirty="0">
            <a:solidFill>
              <a:srgbClr val="00742F"/>
            </a:solidFill>
          </a:endParaRPr>
        </a:p>
      </dsp:txBody>
      <dsp:txXfrm>
        <a:off x="445233" y="2529366"/>
        <a:ext cx="6857817" cy="960165"/>
      </dsp:txXfrm>
    </dsp:sp>
    <dsp:sp modelId="{2E977E60-DE2D-41B3-A17C-DA6EE87C74FA}">
      <dsp:nvSpPr>
        <dsp:cNvPr id="0" name=""/>
        <dsp:cNvSpPr/>
      </dsp:nvSpPr>
      <dsp:spPr>
        <a:xfrm>
          <a:off x="0" y="4623390"/>
          <a:ext cx="786580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CC6F4-F992-4097-BF85-C36A66AD3360}">
      <dsp:nvSpPr>
        <dsp:cNvPr id="0" name=""/>
        <dsp:cNvSpPr/>
      </dsp:nvSpPr>
      <dsp:spPr>
        <a:xfrm>
          <a:off x="436634" y="3791437"/>
          <a:ext cx="6992537" cy="106679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Garamond" panose="02020404030301010803" pitchFamily="18" charset="0"/>
            </a:rPr>
            <a:t>Tailor treatment plans</a:t>
          </a:r>
        </a:p>
        <a:p>
          <a:pPr marL="0" lvl="0" indent="0" algn="l" defTabSz="800100">
            <a:lnSpc>
              <a:spcPct val="90000"/>
            </a:lnSpc>
            <a:spcBef>
              <a:spcPct val="0"/>
            </a:spcBef>
            <a:spcAft>
              <a:spcPct val="35000"/>
            </a:spcAft>
            <a:buNone/>
          </a:pPr>
          <a:r>
            <a:rPr lang="en-US" sz="1600" b="1" kern="1200" dirty="0">
              <a:solidFill>
                <a:srgbClr val="00742F"/>
              </a:solidFill>
              <a:latin typeface="Garamond" panose="02020404030301010803" pitchFamily="18" charset="0"/>
            </a:rPr>
            <a:t>Develop plans that include members race, country of origin, native language social class, age, gender and sexual orientation</a:t>
          </a:r>
        </a:p>
      </dsp:txBody>
      <dsp:txXfrm>
        <a:off x="488711" y="3843514"/>
        <a:ext cx="6888383" cy="9626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Structural racism</a:t>
          </a:r>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Oppression</a:t>
          </a:r>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Discrimination</a:t>
          </a:r>
          <a:r>
            <a:rPr lang="en-US" sz="2400" kern="1200"/>
            <a:t> </a:t>
          </a:r>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access to interpreters</a:t>
          </a:r>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Cultural insensitivity</a:t>
          </a:r>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Lack of education around healthcare disparities</a:t>
          </a:r>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Garamond" panose="02020404030301010803" pitchFamily="18" charset="0"/>
            </a:rPr>
            <a:t>Physical space and equipment – Lack of ADA compliance </a:t>
          </a:r>
        </a:p>
      </dsp:txBody>
      <dsp:txXfrm>
        <a:off x="0" y="3159257"/>
        <a:ext cx="7897813" cy="526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1"/>
              </a:solidFill>
              <a:latin typeface="Garamond"/>
              <a:cs typeface="Calibri"/>
            </a:rPr>
            <a:t>Rhode Island law requires any person who has reasonable cause to suspect elder abuse to report it to the </a:t>
          </a:r>
          <a:r>
            <a:rPr lang="en-US" sz="1800" b="1" kern="1200">
              <a:solidFill>
                <a:schemeClr val="tx1"/>
              </a:solidFill>
              <a:latin typeface="Garamond"/>
              <a:cs typeface="Calibri"/>
            </a:rPr>
            <a:t>Division of Elderly Affairs</a:t>
          </a:r>
          <a:r>
            <a:rPr lang="en-US" sz="1800" kern="1200">
              <a:solidFill>
                <a:schemeClr val="tx1"/>
              </a:solidFill>
              <a:latin typeface="Garamond"/>
              <a:cs typeface="Calibri"/>
            </a:rPr>
            <a:t>. Call the DEA Protective Services Unit at (401) 462-0555.</a:t>
          </a:r>
          <a:endParaRPr lang="en-US" sz="1800" kern="120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 </a:t>
          </a:r>
          <a:r>
            <a:rPr lang="en-US" sz="1800" b="1" kern="120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kern="1200">
              <a:solidFill>
                <a:schemeClr val="tx1"/>
              </a:solidFill>
              <a:latin typeface="Garamond"/>
              <a:cs typeface="Calibri"/>
            </a:rPr>
            <a:t> </a:t>
          </a:r>
          <a:r>
            <a:rPr lang="en-US" sz="1800" kern="1200">
              <a:solidFill>
                <a:schemeClr val="tx1"/>
              </a:solidFill>
              <a:latin typeface="Garamond"/>
              <a:cs typeface="Calibri"/>
            </a:rPr>
            <a:t>National Sexual Assault Hotline 1-800-656-HOPE</a:t>
          </a:r>
          <a:endParaRPr lang="en-US" sz="1800" kern="120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chemeClr val="accent6">
            <a:lumMod val="40000"/>
            <a:lumOff val="60000"/>
          </a:scheme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1/22/2024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1/22/2024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defTabSz="897193">
              <a:defRPr/>
            </a:pPr>
            <a:endParaRPr lang="en-US"/>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6261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endParaRPr 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21</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2438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22</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79734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24</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51561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25</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Confirm with Lindsay on when the 60 days is from.</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67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The following are examples of quality metrics that Neighborhood monitors and evaluates care and services provided to our members. </a:t>
            </a:r>
          </a:p>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5398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3677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1049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4667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3108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7177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818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Neighborhood Health Plan of Rhode Island © 2018 • Proprietary &amp; Confidential</a:t>
            </a:r>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30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2024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2024</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2024</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hyperlink" Target="https://www.nhpri.org/wp-content/uploads/2023/08/Provider-Manua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msmeals.com/" TargetMode="External"/><Relationship Id="rId7" Type="http://schemas.openxmlformats.org/officeDocument/2006/relationships/image" Target="../media/image37.png"/><Relationship Id="rId2" Type="http://schemas.openxmlformats.org/officeDocument/2006/relationships/hyperlink" Target="https://healthybenefitsplus.com/" TargetMode="Externa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pri.org/medicare-medicaid/pharmacy-benefits/2023-pharmacy-benefits/" TargetMode="External"/><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4" Type="http://schemas.openxmlformats.org/officeDocument/2006/relationships/hyperlink" Target="https://www.nhpri.org/providers/provider-resources/pharmac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ms.gov/Medicare-Medicaid-Coordination/Medicare-and-Medicaid-Coordination/Medicare-Medicaid-Coordination-Office/FinancialAlignmentInitiative/Downloads/RIRRTool.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www.ripin.org/healthcareadvocat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ada.gov/law-and-regs/design-standards/" TargetMode="Externa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a.gov/law-and-regs/design-standard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ourcesforintegratedcare.com/sites/default/files/CC_Direct_Care_Workforce_Brief_Training_Culturally_Competent_Direct_Care_Workers.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nhpri.org/wp-content/uploads/2023/08/Provider-Manual.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sourceri.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s.gov/Outreach-and-Education/Medicare-Learning-Network-MLN/MLNProducts/Downloads/Fraud-Abuse-MLN4649244.pdf"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www.nhpri.org/wp-content/uploads/2023/01/PM-2023-Final_pub-1.6.23.pdf"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8" Type="http://schemas.openxmlformats.org/officeDocument/2006/relationships/hyperlink" Target="https://www.nhpri.org/providers/policies-and-guidelines/billing-guidelines-and-payment-policies/" TargetMode="External"/><Relationship Id="rId3" Type="http://schemas.openxmlformats.org/officeDocument/2006/relationships/hyperlink" Target="https://www.nhpri.org/providers/provider-resources/" TargetMode="External"/><Relationship Id="rId7" Type="http://schemas.openxmlformats.org/officeDocument/2006/relationships/hyperlink" Target="https://www.cms.gov/Regulations-and-Guidance/Guidance/Manuals" TargetMode="External"/><Relationship Id="rId12" Type="http://schemas.openxmlformats.org/officeDocument/2006/relationships/hyperlink" Target="https://www.hrsa.gov/about/organization/bureaus/ohe/health-literacy"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eohhs.ri.gov/sites/g/files/xkgbur226/files/2021-05/General%20Guidelines%201.5.pdf" TargetMode="External"/><Relationship Id="rId11" Type="http://schemas.openxmlformats.org/officeDocument/2006/relationships/hyperlink" Target="https://healthcare.trainingleader.com/2022/12/medical-practice-translations-lep-patients/" TargetMode="External"/><Relationship Id="rId5" Type="http://schemas.openxmlformats.org/officeDocument/2006/relationships/hyperlink" Target="https://www.nhpri.org/wp-content/uploads/2023/08/QRG.pdf" TargetMode="External"/><Relationship Id="rId10" Type="http://schemas.openxmlformats.org/officeDocument/2006/relationships/hyperlink" Target="https://eohhs.ri.gov/initiatives/integrated-care-initiative" TargetMode="External"/><Relationship Id="rId4" Type="http://schemas.openxmlformats.org/officeDocument/2006/relationships/hyperlink" Target="https://www.nhpri.org/wp-content/uploads/2023/08/Provider-Manual.pdf" TargetMode="External"/><Relationship Id="rId9"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a:solidFill>
                  <a:srgbClr val="208F44"/>
                </a:solidFill>
                <a:latin typeface="Cabin" panose="020B0803050202020004" pitchFamily="34" charset="0"/>
              </a:rPr>
              <a:t>Neighborhood Provider Training </a:t>
            </a: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a:latin typeface="Garamond" panose="02020404030301010803" pitchFamily="18" charset="0"/>
              </a:rPr>
              <a:t>Prior to treating members, and annually thereafter, all Neighborhood providers are required to review this training presentation and attest to your completion. </a:t>
            </a:r>
          </a:p>
          <a:p>
            <a:endParaRPr lang="en-US" b="1">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dirty="0">
                <a:latin typeface="Cabin" panose="00000500000000000000" pitchFamily="2" charset="0"/>
              </a:rPr>
              <a:t>Updated for 2024</a:t>
            </a:r>
          </a:p>
        </p:txBody>
      </p:sp>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8772A84-D132-4A24-8E34-96C4BE874F47}"/>
              </a:ext>
            </a:extLst>
          </p:cNvPr>
          <p:cNvPicPr>
            <a:picLocks noChangeAspect="1"/>
          </p:cNvPicPr>
          <p:nvPr/>
        </p:nvPicPr>
        <p:blipFill>
          <a:blip r:embed="rId2"/>
          <a:stretch>
            <a:fillRect/>
          </a:stretch>
        </p:blipFill>
        <p:spPr>
          <a:xfrm>
            <a:off x="956985" y="1202865"/>
            <a:ext cx="599440" cy="548784"/>
          </a:xfrm>
          <a:prstGeom prst="rect">
            <a:avLst/>
          </a:prstGeom>
        </p:spPr>
      </p:pic>
      <p:pic>
        <p:nvPicPr>
          <p:cNvPr id="3" name="Picture 2">
            <a:extLst>
              <a:ext uri="{FF2B5EF4-FFF2-40B4-BE49-F238E27FC236}">
                <a16:creationId xmlns:a16="http://schemas.microsoft.com/office/drawing/2014/main" id="{88370116-2773-4FB9-9BB8-2904B5E6BA94}"/>
              </a:ext>
            </a:extLst>
          </p:cNvPr>
          <p:cNvPicPr>
            <a:picLocks noChangeAspect="1"/>
          </p:cNvPicPr>
          <p:nvPr/>
        </p:nvPicPr>
        <p:blipFill>
          <a:blip r:embed="rId3"/>
          <a:stretch>
            <a:fillRect/>
          </a:stretch>
        </p:blipFill>
        <p:spPr>
          <a:xfrm>
            <a:off x="977515" y="1869607"/>
            <a:ext cx="599440" cy="542290"/>
          </a:xfrm>
          <a:prstGeom prst="rect">
            <a:avLst/>
          </a:prstGeom>
        </p:spPr>
      </p:pic>
      <p:pic>
        <p:nvPicPr>
          <p:cNvPr id="4" name="Picture 3">
            <a:extLst>
              <a:ext uri="{FF2B5EF4-FFF2-40B4-BE49-F238E27FC236}">
                <a16:creationId xmlns:a16="http://schemas.microsoft.com/office/drawing/2014/main" id="{74B305CD-C9A4-42B9-9282-185B883426A2}"/>
              </a:ext>
            </a:extLst>
          </p:cNvPr>
          <p:cNvPicPr>
            <a:picLocks noChangeAspect="1"/>
          </p:cNvPicPr>
          <p:nvPr/>
        </p:nvPicPr>
        <p:blipFill>
          <a:blip r:embed="rId4"/>
          <a:stretch>
            <a:fillRect/>
          </a:stretch>
        </p:blipFill>
        <p:spPr>
          <a:xfrm>
            <a:off x="885543" y="2493671"/>
            <a:ext cx="694690" cy="589915"/>
          </a:xfrm>
          <a:prstGeom prst="rect">
            <a:avLst/>
          </a:prstGeom>
        </p:spPr>
      </p:pic>
      <p:pic>
        <p:nvPicPr>
          <p:cNvPr id="5" name="Picture 4">
            <a:extLst>
              <a:ext uri="{FF2B5EF4-FFF2-40B4-BE49-F238E27FC236}">
                <a16:creationId xmlns:a16="http://schemas.microsoft.com/office/drawing/2014/main" id="{36C3FA61-D08E-46DC-A076-06E0345BE330}"/>
              </a:ext>
            </a:extLst>
          </p:cNvPr>
          <p:cNvPicPr>
            <a:picLocks noChangeAspect="1"/>
          </p:cNvPicPr>
          <p:nvPr/>
        </p:nvPicPr>
        <p:blipFill>
          <a:blip r:embed="rId5"/>
          <a:stretch>
            <a:fillRect/>
          </a:stretch>
        </p:blipFill>
        <p:spPr>
          <a:xfrm>
            <a:off x="952678" y="3214467"/>
            <a:ext cx="589915" cy="554161"/>
          </a:xfrm>
          <a:prstGeom prst="rect">
            <a:avLst/>
          </a:prstGeom>
        </p:spPr>
      </p:pic>
      <p:pic>
        <p:nvPicPr>
          <p:cNvPr id="7" name="Picture 6">
            <a:extLst>
              <a:ext uri="{FF2B5EF4-FFF2-40B4-BE49-F238E27FC236}">
                <a16:creationId xmlns:a16="http://schemas.microsoft.com/office/drawing/2014/main" id="{FEA3706F-B948-4675-98D7-0A2F0D7A2546}"/>
              </a:ext>
            </a:extLst>
          </p:cNvPr>
          <p:cNvPicPr>
            <a:picLocks noChangeAspect="1"/>
          </p:cNvPicPr>
          <p:nvPr/>
        </p:nvPicPr>
        <p:blipFill>
          <a:blip r:embed="rId6"/>
          <a:stretch>
            <a:fillRect/>
          </a:stretch>
        </p:blipFill>
        <p:spPr>
          <a:xfrm>
            <a:off x="952678" y="3904014"/>
            <a:ext cx="608965" cy="570865"/>
          </a:xfrm>
          <a:prstGeom prst="rect">
            <a:avLst/>
          </a:prstGeom>
        </p:spPr>
      </p:pic>
      <p:pic>
        <p:nvPicPr>
          <p:cNvPr id="8" name="Picture 7">
            <a:extLst>
              <a:ext uri="{FF2B5EF4-FFF2-40B4-BE49-F238E27FC236}">
                <a16:creationId xmlns:a16="http://schemas.microsoft.com/office/drawing/2014/main" id="{251C7972-A4E7-4734-8520-3A94D1018E8E}"/>
              </a:ext>
            </a:extLst>
          </p:cNvPr>
          <p:cNvPicPr>
            <a:picLocks noChangeAspect="1"/>
          </p:cNvPicPr>
          <p:nvPr/>
        </p:nvPicPr>
        <p:blipFill>
          <a:blip r:embed="rId7"/>
          <a:stretch>
            <a:fillRect/>
          </a:stretch>
        </p:blipFill>
        <p:spPr>
          <a:xfrm>
            <a:off x="971728" y="4605168"/>
            <a:ext cx="570865" cy="547200"/>
          </a:xfrm>
          <a:prstGeom prst="rect">
            <a:avLst/>
          </a:prstGeom>
        </p:spPr>
      </p:pic>
      <p:pic>
        <p:nvPicPr>
          <p:cNvPr id="9" name="Picture 8">
            <a:extLst>
              <a:ext uri="{FF2B5EF4-FFF2-40B4-BE49-F238E27FC236}">
                <a16:creationId xmlns:a16="http://schemas.microsoft.com/office/drawing/2014/main" id="{0B22EBFF-FAF5-4139-9761-C54C6330B57A}"/>
              </a:ext>
            </a:extLst>
          </p:cNvPr>
          <p:cNvPicPr>
            <a:picLocks noChangeAspect="1"/>
          </p:cNvPicPr>
          <p:nvPr/>
        </p:nvPicPr>
        <p:blipFill>
          <a:blip r:embed="rId8"/>
          <a:stretch>
            <a:fillRect/>
          </a:stretch>
        </p:blipFill>
        <p:spPr>
          <a:xfrm>
            <a:off x="5074863" y="1171038"/>
            <a:ext cx="589915" cy="599440"/>
          </a:xfrm>
          <a:prstGeom prst="rect">
            <a:avLst/>
          </a:prstGeom>
        </p:spPr>
      </p:pic>
      <p:pic>
        <p:nvPicPr>
          <p:cNvPr id="10" name="Picture 9">
            <a:extLst>
              <a:ext uri="{FF2B5EF4-FFF2-40B4-BE49-F238E27FC236}">
                <a16:creationId xmlns:a16="http://schemas.microsoft.com/office/drawing/2014/main" id="{136CA391-C79C-4D6C-88CB-DA1459C34899}"/>
              </a:ext>
            </a:extLst>
          </p:cNvPr>
          <p:cNvPicPr>
            <a:picLocks noChangeAspect="1"/>
          </p:cNvPicPr>
          <p:nvPr/>
        </p:nvPicPr>
        <p:blipFill>
          <a:blip r:embed="rId9"/>
          <a:stretch>
            <a:fillRect/>
          </a:stretch>
        </p:blipFill>
        <p:spPr>
          <a:xfrm>
            <a:off x="5127521" y="1851962"/>
            <a:ext cx="537257" cy="532696"/>
          </a:xfrm>
          <a:prstGeom prst="rect">
            <a:avLst/>
          </a:prstGeom>
        </p:spPr>
      </p:pic>
      <p:pic>
        <p:nvPicPr>
          <p:cNvPr id="11" name="Picture 10">
            <a:extLst>
              <a:ext uri="{FF2B5EF4-FFF2-40B4-BE49-F238E27FC236}">
                <a16:creationId xmlns:a16="http://schemas.microsoft.com/office/drawing/2014/main" id="{17029FEC-842B-404C-9AD0-F3A985231958}"/>
              </a:ext>
            </a:extLst>
          </p:cNvPr>
          <p:cNvPicPr>
            <a:picLocks noChangeAspect="1"/>
          </p:cNvPicPr>
          <p:nvPr/>
        </p:nvPicPr>
        <p:blipFill>
          <a:blip r:embed="rId10"/>
          <a:stretch>
            <a:fillRect/>
          </a:stretch>
        </p:blipFill>
        <p:spPr>
          <a:xfrm>
            <a:off x="5132940" y="2540842"/>
            <a:ext cx="536981" cy="508197"/>
          </a:xfrm>
          <a:prstGeom prst="rect">
            <a:avLst/>
          </a:prstGeom>
        </p:spPr>
      </p:pic>
      <p:pic>
        <p:nvPicPr>
          <p:cNvPr id="12" name="Picture 11">
            <a:extLst>
              <a:ext uri="{FF2B5EF4-FFF2-40B4-BE49-F238E27FC236}">
                <a16:creationId xmlns:a16="http://schemas.microsoft.com/office/drawing/2014/main" id="{47AA220E-6C18-432C-96D5-E633FCA27B81}"/>
              </a:ext>
            </a:extLst>
          </p:cNvPr>
          <p:cNvPicPr>
            <a:picLocks noChangeAspect="1"/>
          </p:cNvPicPr>
          <p:nvPr/>
        </p:nvPicPr>
        <p:blipFill>
          <a:blip r:embed="rId11"/>
          <a:stretch>
            <a:fillRect/>
          </a:stretch>
        </p:blipFill>
        <p:spPr>
          <a:xfrm>
            <a:off x="5113114" y="3162861"/>
            <a:ext cx="599440" cy="589915"/>
          </a:xfrm>
          <a:prstGeom prst="rect">
            <a:avLst/>
          </a:prstGeom>
        </p:spPr>
      </p:pic>
      <p:pic>
        <p:nvPicPr>
          <p:cNvPr id="13" name="Picture 12">
            <a:extLst>
              <a:ext uri="{FF2B5EF4-FFF2-40B4-BE49-F238E27FC236}">
                <a16:creationId xmlns:a16="http://schemas.microsoft.com/office/drawing/2014/main" id="{F65FE783-4761-453F-8E52-DB67464038E9}"/>
              </a:ext>
            </a:extLst>
          </p:cNvPr>
          <p:cNvPicPr>
            <a:picLocks noChangeAspect="1"/>
          </p:cNvPicPr>
          <p:nvPr/>
        </p:nvPicPr>
        <p:blipFill>
          <a:blip r:embed="rId12"/>
          <a:stretch>
            <a:fillRect/>
          </a:stretch>
        </p:blipFill>
        <p:spPr>
          <a:xfrm>
            <a:off x="5015961" y="3772276"/>
            <a:ext cx="685165" cy="647065"/>
          </a:xfrm>
          <a:prstGeom prst="rect">
            <a:avLst/>
          </a:prstGeom>
        </p:spPr>
      </p:pic>
      <p:sp>
        <p:nvSpPr>
          <p:cNvPr id="18" name="TextBox 17">
            <a:extLst>
              <a:ext uri="{FF2B5EF4-FFF2-40B4-BE49-F238E27FC236}">
                <a16:creationId xmlns:a16="http://schemas.microsoft.com/office/drawing/2014/main" id="{75498DDF-4023-48D9-B1FF-6F98469FE3DE}"/>
              </a:ext>
            </a:extLst>
          </p:cNvPr>
          <p:cNvSpPr txBox="1"/>
          <p:nvPr/>
        </p:nvSpPr>
        <p:spPr>
          <a:xfrm>
            <a:off x="1596605" y="1138197"/>
            <a:ext cx="2552033" cy="738664"/>
          </a:xfrm>
          <a:prstGeom prst="rect">
            <a:avLst/>
          </a:prstGeom>
          <a:noFill/>
        </p:spPr>
        <p:txBody>
          <a:bodyPr wrap="square" rtlCol="0">
            <a:spAutoFit/>
          </a:bodyPr>
          <a:lstStyle/>
          <a:p>
            <a:r>
              <a:rPr lang="en-US" sz="1400">
                <a:solidFill>
                  <a:srgbClr val="FF0000"/>
                </a:solidFill>
                <a:latin typeface="Garamond" panose="02020404030301010803" pitchFamily="18" charset="0"/>
              </a:rPr>
              <a:t>No Monthly Premium</a:t>
            </a:r>
            <a:br>
              <a:rPr lang="en-US" sz="1400">
                <a:solidFill>
                  <a:srgbClr val="FF0000"/>
                </a:solidFill>
                <a:latin typeface="Garamond" panose="02020404030301010803" pitchFamily="18" charset="0"/>
              </a:rPr>
            </a:br>
            <a:r>
              <a:rPr lang="en-US" sz="1400">
                <a:solidFill>
                  <a:srgbClr val="FF0000"/>
                </a:solidFill>
                <a:latin typeface="Garamond" panose="02020404030301010803" pitchFamily="18" charset="0"/>
              </a:rPr>
              <a:t>No Deductible</a:t>
            </a:r>
          </a:p>
          <a:p>
            <a:r>
              <a:rPr lang="en-US" sz="1400">
                <a:solidFill>
                  <a:srgbClr val="FF0000"/>
                </a:solidFill>
                <a:latin typeface="Garamond" panose="02020404030301010803" pitchFamily="18" charset="0"/>
              </a:rPr>
              <a:t>No Copayment</a:t>
            </a:r>
          </a:p>
        </p:txBody>
      </p:sp>
      <p:sp>
        <p:nvSpPr>
          <p:cNvPr id="19" name="TextBox 18">
            <a:extLst>
              <a:ext uri="{FF2B5EF4-FFF2-40B4-BE49-F238E27FC236}">
                <a16:creationId xmlns:a16="http://schemas.microsoft.com/office/drawing/2014/main" id="{AD97AFE2-B074-4F22-B39E-633531D5321F}"/>
              </a:ext>
            </a:extLst>
          </p:cNvPr>
          <p:cNvSpPr txBox="1"/>
          <p:nvPr/>
        </p:nvSpPr>
        <p:spPr>
          <a:xfrm>
            <a:off x="1612171" y="3337071"/>
            <a:ext cx="22066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Over the counter drugs</a:t>
            </a:r>
          </a:p>
        </p:txBody>
      </p:sp>
      <p:sp>
        <p:nvSpPr>
          <p:cNvPr id="20" name="TextBox 19">
            <a:extLst>
              <a:ext uri="{FF2B5EF4-FFF2-40B4-BE49-F238E27FC236}">
                <a16:creationId xmlns:a16="http://schemas.microsoft.com/office/drawing/2014/main" id="{679D8216-E8AA-493A-A13E-98B35C68C930}"/>
              </a:ext>
            </a:extLst>
          </p:cNvPr>
          <p:cNvSpPr txBox="1"/>
          <p:nvPr/>
        </p:nvSpPr>
        <p:spPr>
          <a:xfrm>
            <a:off x="1612272" y="2025915"/>
            <a:ext cx="235927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PCP and specialist visits</a:t>
            </a:r>
          </a:p>
        </p:txBody>
      </p:sp>
      <p:sp>
        <p:nvSpPr>
          <p:cNvPr id="21" name="TextBox 20">
            <a:extLst>
              <a:ext uri="{FF2B5EF4-FFF2-40B4-BE49-F238E27FC236}">
                <a16:creationId xmlns:a16="http://schemas.microsoft.com/office/drawing/2014/main" id="{7BFFF58E-E2C1-4731-B2E2-9C2680542DF2}"/>
              </a:ext>
            </a:extLst>
          </p:cNvPr>
          <p:cNvSpPr txBox="1"/>
          <p:nvPr/>
        </p:nvSpPr>
        <p:spPr>
          <a:xfrm>
            <a:off x="1612272" y="2648833"/>
            <a:ext cx="2971027"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Mail order and prescription drugs</a:t>
            </a:r>
          </a:p>
        </p:txBody>
      </p:sp>
      <p:sp>
        <p:nvSpPr>
          <p:cNvPr id="23" name="TextBox 22">
            <a:extLst>
              <a:ext uri="{FF2B5EF4-FFF2-40B4-BE49-F238E27FC236}">
                <a16:creationId xmlns:a16="http://schemas.microsoft.com/office/drawing/2014/main" id="{11B2B36C-18F0-4126-AE29-E1566ED7FCC5}"/>
              </a:ext>
            </a:extLst>
          </p:cNvPr>
          <p:cNvSpPr txBox="1"/>
          <p:nvPr/>
        </p:nvSpPr>
        <p:spPr>
          <a:xfrm>
            <a:off x="1623572" y="4038151"/>
            <a:ext cx="2183798"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Chiropractic services</a:t>
            </a:r>
          </a:p>
        </p:txBody>
      </p:sp>
      <p:sp>
        <p:nvSpPr>
          <p:cNvPr id="24" name="TextBox 23">
            <a:extLst>
              <a:ext uri="{FF2B5EF4-FFF2-40B4-BE49-F238E27FC236}">
                <a16:creationId xmlns:a16="http://schemas.microsoft.com/office/drawing/2014/main" id="{D94DBBE7-B4BB-4403-AF51-41EFC9B4FED1}"/>
              </a:ext>
            </a:extLst>
          </p:cNvPr>
          <p:cNvSpPr txBox="1"/>
          <p:nvPr/>
        </p:nvSpPr>
        <p:spPr>
          <a:xfrm>
            <a:off x="1600973" y="4648227"/>
            <a:ext cx="2381870" cy="584775"/>
          </a:xfrm>
          <a:prstGeom prst="rect">
            <a:avLst/>
          </a:prstGeom>
          <a:noFill/>
        </p:spPr>
        <p:txBody>
          <a:bodyPr wrap="square" rtlCol="0">
            <a:spAutoFit/>
          </a:bodyPr>
          <a:lstStyle/>
          <a:p>
            <a:pPr marL="0" marR="0">
              <a:spcBef>
                <a:spcPts val="0"/>
              </a:spcBef>
              <a:spcAft>
                <a:spcPts val="0"/>
              </a:spcAft>
            </a:pP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Eye exam, </a:t>
            </a:r>
            <a:r>
              <a:rPr lang="en-US" sz="1600">
                <a:solidFill>
                  <a:schemeClr val="bg2">
                    <a:lumMod val="10000"/>
                  </a:schemeClr>
                </a:solidFill>
                <a:latin typeface="Garamond" panose="02020404030301010803" pitchFamily="18" charset="0"/>
                <a:ea typeface="Calibri" panose="020F0502020204030204" pitchFamily="34" charset="0"/>
                <a:cs typeface="Times New Roman" panose="02020603050405020304" pitchFamily="18" charset="0"/>
              </a:rPr>
              <a:t>lenses, frames and c</a:t>
            </a: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ontacts </a:t>
            </a:r>
          </a:p>
        </p:txBody>
      </p:sp>
      <p:sp>
        <p:nvSpPr>
          <p:cNvPr id="25" name="TextBox 24">
            <a:extLst>
              <a:ext uri="{FF2B5EF4-FFF2-40B4-BE49-F238E27FC236}">
                <a16:creationId xmlns:a16="http://schemas.microsoft.com/office/drawing/2014/main" id="{1A485465-FAB0-43DC-9C41-96A035966000}"/>
              </a:ext>
            </a:extLst>
          </p:cNvPr>
          <p:cNvSpPr txBox="1"/>
          <p:nvPr/>
        </p:nvSpPr>
        <p:spPr>
          <a:xfrm>
            <a:off x="5802226" y="3327013"/>
            <a:ext cx="1783974"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Labs/x-rays</a:t>
            </a:r>
          </a:p>
        </p:txBody>
      </p:sp>
      <p:sp>
        <p:nvSpPr>
          <p:cNvPr id="26" name="TextBox 25">
            <a:extLst>
              <a:ext uri="{FF2B5EF4-FFF2-40B4-BE49-F238E27FC236}">
                <a16:creationId xmlns:a16="http://schemas.microsoft.com/office/drawing/2014/main" id="{FB56684C-BBAA-4052-8014-E43EAAF1DA7E}"/>
              </a:ext>
            </a:extLst>
          </p:cNvPr>
          <p:cNvSpPr txBox="1"/>
          <p:nvPr/>
        </p:nvSpPr>
        <p:spPr>
          <a:xfrm>
            <a:off x="5770856" y="1785978"/>
            <a:ext cx="311750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Diabetes self-management services and supplies</a:t>
            </a:r>
          </a:p>
        </p:txBody>
      </p:sp>
      <p:sp>
        <p:nvSpPr>
          <p:cNvPr id="27" name="TextBox 26">
            <a:extLst>
              <a:ext uri="{FF2B5EF4-FFF2-40B4-BE49-F238E27FC236}">
                <a16:creationId xmlns:a16="http://schemas.microsoft.com/office/drawing/2014/main" id="{08C768A7-C1C0-4519-BE87-83787B21B41E}"/>
              </a:ext>
            </a:extLst>
          </p:cNvPr>
          <p:cNvSpPr txBox="1"/>
          <p:nvPr/>
        </p:nvSpPr>
        <p:spPr>
          <a:xfrm>
            <a:off x="5752506" y="1217839"/>
            <a:ext cx="2850719"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Hearing exam and hearing aids</a:t>
            </a:r>
          </a:p>
        </p:txBody>
      </p:sp>
      <p:sp>
        <p:nvSpPr>
          <p:cNvPr id="28" name="TextBox 27">
            <a:extLst>
              <a:ext uri="{FF2B5EF4-FFF2-40B4-BE49-F238E27FC236}">
                <a16:creationId xmlns:a16="http://schemas.microsoft.com/office/drawing/2014/main" id="{B2EF8A87-27C7-4001-A936-82F580776AFB}"/>
              </a:ext>
            </a:extLst>
          </p:cNvPr>
          <p:cNvSpPr txBox="1"/>
          <p:nvPr/>
        </p:nvSpPr>
        <p:spPr>
          <a:xfrm>
            <a:off x="5770855" y="2629020"/>
            <a:ext cx="248760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Durable medical equipment</a:t>
            </a:r>
          </a:p>
        </p:txBody>
      </p:sp>
      <p:sp>
        <p:nvSpPr>
          <p:cNvPr id="29" name="TextBox 28">
            <a:extLst>
              <a:ext uri="{FF2B5EF4-FFF2-40B4-BE49-F238E27FC236}">
                <a16:creationId xmlns:a16="http://schemas.microsoft.com/office/drawing/2014/main" id="{069BB4A9-9BB3-4524-B0FB-CAD4096E16BF}"/>
              </a:ext>
            </a:extLst>
          </p:cNvPr>
          <p:cNvSpPr txBox="1"/>
          <p:nvPr/>
        </p:nvSpPr>
        <p:spPr>
          <a:xfrm>
            <a:off x="5746286" y="4682304"/>
            <a:ext cx="2425985"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Skilled nursing facility</a:t>
            </a:r>
          </a:p>
        </p:txBody>
      </p:sp>
      <p:sp>
        <p:nvSpPr>
          <p:cNvPr id="32" name="TextBox 31">
            <a:extLst>
              <a:ext uri="{FF2B5EF4-FFF2-40B4-BE49-F238E27FC236}">
                <a16:creationId xmlns:a16="http://schemas.microsoft.com/office/drawing/2014/main" id="{6BC0EEAA-2483-44CF-A6D9-47335C1DA374}"/>
              </a:ext>
            </a:extLst>
          </p:cNvPr>
          <p:cNvSpPr txBox="1"/>
          <p:nvPr/>
        </p:nvSpPr>
        <p:spPr>
          <a:xfrm>
            <a:off x="5805112" y="3821555"/>
            <a:ext cx="2745506"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Hospital stays (inpatient and outpatient</a:t>
            </a:r>
          </a:p>
        </p:txBody>
      </p:sp>
      <p:pic>
        <p:nvPicPr>
          <p:cNvPr id="33" name="Picture 32">
            <a:extLst>
              <a:ext uri="{FF2B5EF4-FFF2-40B4-BE49-F238E27FC236}">
                <a16:creationId xmlns:a16="http://schemas.microsoft.com/office/drawing/2014/main" id="{18F25047-15F2-4B8D-82EE-D9F5BEF60557}"/>
              </a:ext>
            </a:extLst>
          </p:cNvPr>
          <p:cNvPicPr>
            <a:picLocks noChangeAspect="1"/>
          </p:cNvPicPr>
          <p:nvPr/>
        </p:nvPicPr>
        <p:blipFill>
          <a:blip r:embed="rId13"/>
          <a:stretch>
            <a:fillRect/>
          </a:stretch>
        </p:blipFill>
        <p:spPr>
          <a:xfrm>
            <a:off x="5109261" y="4549794"/>
            <a:ext cx="550785" cy="598912"/>
          </a:xfrm>
          <a:prstGeom prst="rect">
            <a:avLst/>
          </a:prstGeom>
        </p:spPr>
      </p:pic>
      <p:sp>
        <p:nvSpPr>
          <p:cNvPr id="35" name="TextBox 34">
            <a:extLst>
              <a:ext uri="{FF2B5EF4-FFF2-40B4-BE49-F238E27FC236}">
                <a16:creationId xmlns:a16="http://schemas.microsoft.com/office/drawing/2014/main" id="{B9131AA2-C357-486F-985D-84B6A6487A64}"/>
              </a:ext>
            </a:extLst>
          </p:cNvPr>
          <p:cNvSpPr txBox="1"/>
          <p:nvPr/>
        </p:nvSpPr>
        <p:spPr>
          <a:xfrm>
            <a:off x="427538" y="221705"/>
            <a:ext cx="8054423" cy="646331"/>
          </a:xfrm>
          <a:prstGeom prst="rect">
            <a:avLst/>
          </a:prstGeom>
          <a:noFill/>
        </p:spPr>
        <p:txBody>
          <a:bodyPr wrap="square" rtlCol="0">
            <a:spAutoFit/>
          </a:bodyPr>
          <a:lstStyle/>
          <a:p>
            <a:r>
              <a:rPr lang="en-US" sz="3600">
                <a:solidFill>
                  <a:srgbClr val="208F44"/>
                </a:solidFill>
                <a:latin typeface="Cabin" panose="00000500000000000000" pitchFamily="2" charset="0"/>
              </a:rPr>
              <a:t>INTEGRITY Benefit Highlights</a:t>
            </a:r>
          </a:p>
        </p:txBody>
      </p:sp>
      <p:sp>
        <p:nvSpPr>
          <p:cNvPr id="36" name="Rectangle 1">
            <a:extLst>
              <a:ext uri="{FF2B5EF4-FFF2-40B4-BE49-F238E27FC236}">
                <a16:creationId xmlns:a16="http://schemas.microsoft.com/office/drawing/2014/main" id="{3FA8A601-4DE4-4B34-A275-6143DFAFEA18}"/>
              </a:ext>
            </a:extLst>
          </p:cNvPr>
          <p:cNvSpPr>
            <a:spLocks noChangeArrowheads="1"/>
          </p:cNvSpPr>
          <p:nvPr/>
        </p:nvSpPr>
        <p:spPr bwMode="auto">
          <a:xfrm>
            <a:off x="1038813" y="5314081"/>
            <a:ext cx="7954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i="1">
                <a:solidFill>
                  <a:srgbClr val="212529"/>
                </a:solidFill>
                <a:latin typeface="Garamond"/>
                <a:ea typeface="Times New Roman" panose="02020603050405020304" pitchFamily="18" charset="0"/>
                <a:cs typeface="Calibri"/>
              </a:rPr>
              <a:t>Note: Prior authorizations may apply to some services.  Refer to the </a:t>
            </a:r>
            <a:r>
              <a:rPr lang="en-US" altLang="en-US" sz="1600" i="1">
                <a:solidFill>
                  <a:srgbClr val="212529"/>
                </a:solidFill>
                <a:latin typeface="Garamond"/>
                <a:ea typeface="Times New Roman" panose="02020603050405020304" pitchFamily="18" charset="0"/>
                <a:cs typeface="Calibri"/>
                <a:hlinkClick r:id="rId14"/>
              </a:rPr>
              <a:t>Provider Manual</a:t>
            </a:r>
            <a:r>
              <a:rPr lang="en-US" altLang="en-US" sz="1600" i="1">
                <a:solidFill>
                  <a:srgbClr val="212529"/>
                </a:solidFill>
                <a:latin typeface="Garamond"/>
                <a:ea typeface="Times New Roman" panose="02020603050405020304" pitchFamily="18" charset="0"/>
                <a:cs typeface="Calibri"/>
              </a:rPr>
              <a:t> for a complete list of benefits</a:t>
            </a:r>
            <a:r>
              <a:rPr kumimoji="0" lang="en-US" altLang="en-US" sz="1400" b="0" i="0" u="none" strike="noStrike" cap="none" normalizeH="0" baseline="0">
                <a:ln>
                  <a:noFill/>
                </a:ln>
                <a:solidFill>
                  <a:srgbClr val="212529"/>
                </a:solidFill>
                <a:effectLst/>
                <a:latin typeface="Garamond"/>
                <a:ea typeface="Times New Roman" panose="02020603050405020304" pitchFamily="18" charset="0"/>
                <a:cs typeface="Calibri"/>
              </a:rPr>
              <a:t>.</a:t>
            </a:r>
            <a:endParaRPr lang="en-US" altLang="en-US" sz="1400" b="0" i="0" u="none" strike="noStrike" cap="none" normalizeH="0" baseline="0">
              <a:ln>
                <a:noFill/>
              </a:ln>
              <a:effectLst/>
              <a:latin typeface="Garamond"/>
              <a:cs typeface="Calibri"/>
            </a:endParaRPr>
          </a:p>
        </p:txBody>
      </p:sp>
    </p:spTree>
    <p:extLst>
      <p:ext uri="{BB962C8B-B14F-4D97-AF65-F5344CB8AC3E}">
        <p14:creationId xmlns:p14="http://schemas.microsoft.com/office/powerpoint/2010/main" val="320136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812" y="895178"/>
            <a:ext cx="7883954" cy="3970318"/>
          </a:xfrm>
          <a:prstGeom prst="rect">
            <a:avLst/>
          </a:prstGeom>
        </p:spPr>
        <p:txBody>
          <a:bodyPr wrap="square" lIns="91440" tIns="45720" rIns="91440" bIns="45720" anchor="t">
            <a:spAutoFit/>
          </a:bodyPr>
          <a:lstStyle/>
          <a:p>
            <a:pPr>
              <a:spcBef>
                <a:spcPts val="0"/>
              </a:spcBef>
              <a:spcAft>
                <a:spcPts val="0"/>
              </a:spcAft>
              <a:buSzPts val="1000"/>
              <a:tabLst>
                <a:tab pos="457200" algn="l"/>
              </a:tabLst>
            </a:pPr>
            <a:r>
              <a:rPr lang="en-US">
                <a:solidFill>
                  <a:srgbClr val="212529"/>
                </a:solidFill>
                <a:latin typeface="Garamond"/>
                <a:cs typeface="Times New Roman"/>
              </a:rPr>
              <a:t>Long-term services and supports (LTSS) are benefits that help members with everyday tasks like bathing, dressing, grocery shopping, laundry, and taking medicine. Most of these services are provided in the home but they could also be provided in a facility such as an adult day center or a nursing home. </a:t>
            </a: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endParaRPr lang="en-US">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r>
              <a:rPr lang="en-US">
                <a:solidFill>
                  <a:srgbClr val="212529"/>
                </a:solidFill>
                <a:latin typeface="Garamond"/>
                <a:cs typeface="Times New Roman"/>
              </a:rPr>
              <a:t>Members of Neighborhood INTEGRITY will receive an assessment to help determine their LTSS needs. </a:t>
            </a:r>
            <a:r>
              <a:rPr lang="en-US">
                <a:solidFill>
                  <a:srgbClr val="212529"/>
                </a:solidFill>
                <a:latin typeface="Garamond"/>
                <a:ea typeface="Times New Roman" panose="02020603050405020304" pitchFamily="18" charset="0"/>
                <a:cs typeface="Times New Roman"/>
              </a:rPr>
              <a:t>If eligible for LTSS, Neighborhood INTEGRITY provides coverage for:</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Skilled Nursing Services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Meals on Wheels</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Assisted Living Facility</a:t>
            </a: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Shared Living</a:t>
            </a:r>
            <a:endParaRPr lang="en-US">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a:solidFill>
                  <a:srgbClr val="212529"/>
                </a:solidFill>
                <a:latin typeface="Garamond"/>
                <a:ea typeface="Times New Roman" panose="02020603050405020304" pitchFamily="18" charset="0"/>
                <a:cs typeface="Times New Roman"/>
              </a:rPr>
              <a:t>Home Care</a:t>
            </a:r>
          </a:p>
          <a:p>
            <a:pPr lvl="0">
              <a:spcBef>
                <a:spcPts val="0"/>
              </a:spcBef>
              <a:spcAft>
                <a:spcPts val="0"/>
              </a:spcAft>
              <a:buSzPts val="1000"/>
              <a:tabLst>
                <a:tab pos="457200" algn="l"/>
              </a:tabLst>
            </a:pPr>
            <a:endParaRPr lang="en-US">
              <a:latin typeface="Garamond" panose="02020404030301010803"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D2B70DAD-0FE0-404E-BC8D-0F62D61A76DC}"/>
              </a:ext>
            </a:extLst>
          </p:cNvPr>
          <p:cNvSpPr txBox="1">
            <a:spLocks/>
          </p:cNvSpPr>
          <p:nvPr/>
        </p:nvSpPr>
        <p:spPr>
          <a:xfrm>
            <a:off x="356707" y="-124689"/>
            <a:ext cx="82087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Long-Term Services and Supports </a:t>
            </a:r>
            <a:endParaRPr lang="en-US" altLang="en-US" sz="3600" b="0">
              <a:solidFill>
                <a:schemeClr val="tx1"/>
              </a:solidFill>
              <a:latin typeface="Cabin" panose="00000500000000000000" pitchFamily="2" charset="0"/>
              <a:cs typeface="Helvetica" charset="0"/>
            </a:endParaRPr>
          </a:p>
        </p:txBody>
      </p:sp>
      <p:sp>
        <p:nvSpPr>
          <p:cNvPr id="6" name="TextBox 5">
            <a:extLst>
              <a:ext uri="{FF2B5EF4-FFF2-40B4-BE49-F238E27FC236}">
                <a16:creationId xmlns:a16="http://schemas.microsoft.com/office/drawing/2014/main" id="{1FE2DD70-B7CB-4684-80B8-1DF3517F1921}"/>
              </a:ext>
            </a:extLst>
          </p:cNvPr>
          <p:cNvSpPr txBox="1"/>
          <p:nvPr/>
        </p:nvSpPr>
        <p:spPr>
          <a:xfrm>
            <a:off x="850234" y="4610493"/>
            <a:ext cx="7579383" cy="923330"/>
          </a:xfrm>
          <a:prstGeom prst="rect">
            <a:avLst/>
          </a:prstGeom>
          <a:solidFill>
            <a:schemeClr val="accent6">
              <a:lumMod val="20000"/>
              <a:lumOff val="80000"/>
            </a:schemeClr>
          </a:solidFill>
        </p:spPr>
        <p:txBody>
          <a:bodyPr wrap="square" lIns="91440" tIns="45720" rIns="91440" bIns="45720" anchor="t">
            <a:spAutoFit/>
          </a:bodyPr>
          <a:lstStyle/>
          <a:p>
            <a:pPr>
              <a:spcBef>
                <a:spcPts val="0"/>
              </a:spcBef>
              <a:spcAft>
                <a:spcPts val="1875"/>
              </a:spcAft>
            </a:pPr>
            <a:r>
              <a:rPr lang="en-US">
                <a:solidFill>
                  <a:srgbClr val="212529"/>
                </a:solidFill>
                <a:latin typeface="Garamond"/>
                <a:ea typeface="Times New Roman" panose="02020603050405020304" pitchFamily="18" charset="0"/>
                <a:cs typeface="Times New Roman"/>
              </a:rPr>
              <a:t>MMP members may also access self-directed models that allow members to be part of the hiring process for their personal care assistants to help them stay at home or in the community.</a:t>
            </a:r>
            <a:endParaRPr lang="en-US">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65091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E0566C-7B9E-9542-6328-CDE761DDDA0F}"/>
              </a:ext>
            </a:extLst>
          </p:cNvPr>
          <p:cNvSpPr txBox="1">
            <a:spLocks/>
          </p:cNvSpPr>
          <p:nvPr/>
        </p:nvSpPr>
        <p:spPr>
          <a:xfrm>
            <a:off x="285135" y="209480"/>
            <a:ext cx="8809488" cy="720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spcAft>
                <a:spcPts val="0"/>
              </a:spcAft>
            </a:pPr>
            <a:r>
              <a:rPr lang="en-US" sz="3600" b="0">
                <a:latin typeface="Cabin"/>
              </a:rPr>
              <a:t>No Cost Extra Supplemental Benefits</a:t>
            </a:r>
            <a:endParaRPr lang="en-US"/>
          </a:p>
        </p:txBody>
      </p:sp>
      <p:sp>
        <p:nvSpPr>
          <p:cNvPr id="2" name="TextBox 1">
            <a:extLst>
              <a:ext uri="{FF2B5EF4-FFF2-40B4-BE49-F238E27FC236}">
                <a16:creationId xmlns:a16="http://schemas.microsoft.com/office/drawing/2014/main" id="{AA7384A5-FD9C-7508-32A2-2B3FF0571B26}"/>
              </a:ext>
            </a:extLst>
          </p:cNvPr>
          <p:cNvSpPr txBox="1"/>
          <p:nvPr/>
        </p:nvSpPr>
        <p:spPr>
          <a:xfrm>
            <a:off x="1186410" y="1110614"/>
            <a:ext cx="755119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solidFill>
                  <a:srgbClr val="00742F"/>
                </a:solidFill>
                <a:latin typeface="Garamond"/>
                <a:ea typeface="Open Sans"/>
                <a:cs typeface="Open Sans"/>
              </a:rPr>
              <a:t>In Home Support Services – </a:t>
            </a:r>
            <a:r>
              <a:rPr lang="en-US">
                <a:solidFill>
                  <a:srgbClr val="212529"/>
                </a:solidFill>
                <a:latin typeface="Garamond"/>
                <a:ea typeface="Open Sans"/>
                <a:cs typeface="Open Sans"/>
              </a:rPr>
              <a:t>A trained companion helps with everyday tasks, transportation needs, and more. Coverage includes up to 120 hours per year of companion care. </a:t>
            </a:r>
            <a:endParaRPr lang="en-US">
              <a:latin typeface="Garamond"/>
            </a:endParaRP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Healthy Food and Nutrition </a:t>
            </a:r>
            <a:r>
              <a:rPr lang="en-US">
                <a:solidFill>
                  <a:srgbClr val="212529"/>
                </a:solidFill>
                <a:latin typeface="Garamond"/>
                <a:ea typeface="Open Sans"/>
                <a:cs typeface="Open Sans"/>
              </a:rPr>
              <a:t>- A healthy food savings card through </a:t>
            </a:r>
            <a:r>
              <a:rPr lang="en-US" i="1">
                <a:solidFill>
                  <a:srgbClr val="056538"/>
                </a:solidFill>
                <a:latin typeface="Garamond"/>
                <a:ea typeface="Open Sans"/>
                <a:cs typeface="Open Sans"/>
                <a:hlinkClick r:id="rId2"/>
              </a:rPr>
              <a:t>healthy benefits</a:t>
            </a:r>
            <a:r>
              <a:rPr lang="en-US" i="1">
                <a:solidFill>
                  <a:srgbClr val="212529"/>
                </a:solidFill>
                <a:latin typeface="Garamond"/>
                <a:ea typeface="Open Sans"/>
                <a:cs typeface="Open Sans"/>
              </a:rPr>
              <a:t>.</a:t>
            </a:r>
            <a:r>
              <a:rPr lang="en-US">
                <a:solidFill>
                  <a:srgbClr val="212529"/>
                </a:solidFill>
                <a:latin typeface="Garamond"/>
                <a:ea typeface="Open Sans"/>
                <a:cs typeface="Open Sans"/>
              </a:rPr>
              <a:t> With this card, members get $25 every month, plus weekly coupons for additional savings.</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Fitness Benefit</a:t>
            </a:r>
            <a:r>
              <a:rPr lang="en-US">
                <a:solidFill>
                  <a:srgbClr val="212529"/>
                </a:solidFill>
                <a:latin typeface="Garamond"/>
                <a:ea typeface="Open Sans"/>
                <a:cs typeface="Open Sans"/>
              </a:rPr>
              <a:t> - Gym memberships with select YMCA locations that include a fitness tracker.</a:t>
            </a:r>
          </a:p>
          <a:p>
            <a:pPr marL="342900" indent="-342900">
              <a:buAutoNum type="arabicPeriod"/>
            </a:pPr>
            <a:endParaRPr lang="en-US">
              <a:solidFill>
                <a:srgbClr val="212529"/>
              </a:solidFill>
              <a:latin typeface="Garamond"/>
              <a:ea typeface="Open Sans"/>
              <a:cs typeface="Open Sans"/>
            </a:endParaRPr>
          </a:p>
          <a:p>
            <a:pPr marL="342900" indent="-342900">
              <a:buAutoNum type="arabicPeriod"/>
            </a:pPr>
            <a:r>
              <a:rPr lang="en-US" b="1">
                <a:solidFill>
                  <a:srgbClr val="00742F"/>
                </a:solidFill>
                <a:latin typeface="Garamond"/>
                <a:ea typeface="Open Sans"/>
                <a:cs typeface="Open Sans"/>
              </a:rPr>
              <a:t>Home Delivered Meals </a:t>
            </a:r>
            <a:r>
              <a:rPr lang="en-US">
                <a:solidFill>
                  <a:srgbClr val="212529"/>
                </a:solidFill>
                <a:latin typeface="Garamond"/>
                <a:ea typeface="Open Sans"/>
                <a:cs typeface="Open Sans"/>
              </a:rPr>
              <a:t>- </a:t>
            </a:r>
            <a:r>
              <a:rPr lang="en-US">
                <a:solidFill>
                  <a:srgbClr val="000000"/>
                </a:solidFill>
                <a:latin typeface="Garamond"/>
                <a:ea typeface="Open Sans"/>
                <a:cs typeface="Open Sans"/>
              </a:rPr>
              <a:t>Meal delivery service with </a:t>
            </a:r>
            <a:r>
              <a:rPr lang="en-US" u="sng">
                <a:solidFill>
                  <a:srgbClr val="0563C1"/>
                </a:solidFill>
                <a:latin typeface="Garamond"/>
                <a:ea typeface="Open Sans"/>
                <a:cs typeface="Open Sans"/>
                <a:hlinkClick r:id="rId3">
                  <a:extLst>
                    <a:ext uri="{A12FA001-AC4F-418D-AE19-62706E023703}">
                      <ahyp:hlinkClr xmlns:ahyp="http://schemas.microsoft.com/office/drawing/2018/hyperlinkcolor" val="tx"/>
                    </a:ext>
                  </a:extLst>
                </a:hlinkClick>
              </a:rPr>
              <a:t>Mom’s Meals</a:t>
            </a:r>
            <a:r>
              <a:rPr lang="en-US">
                <a:solidFill>
                  <a:srgbClr val="000000"/>
                </a:solidFill>
                <a:latin typeface="Garamond"/>
                <a:ea typeface="Open Sans"/>
                <a:cs typeface="Open Sans"/>
              </a:rPr>
              <a:t> </a:t>
            </a:r>
            <a:r>
              <a:rPr lang="en-US">
                <a:solidFill>
                  <a:srgbClr val="212529"/>
                </a:solidFill>
                <a:latin typeface="Garamond"/>
                <a:ea typeface="Open Sans"/>
                <a:cs typeface="Open Sans"/>
              </a:rPr>
              <a:t>includes home-delivered meals after discharge from an inpatient hospitalization or surgery. This benefit covers fourteen (14) meals for two weeks and limited to twice (2) per year.</a:t>
            </a:r>
          </a:p>
        </p:txBody>
      </p:sp>
      <p:sp>
        <p:nvSpPr>
          <p:cNvPr id="5" name="Rectangle 4">
            <a:extLst>
              <a:ext uri="{FF2B5EF4-FFF2-40B4-BE49-F238E27FC236}">
                <a16:creationId xmlns:a16="http://schemas.microsoft.com/office/drawing/2014/main" id="{584A0949-E16E-766F-8052-C519669112C8}"/>
              </a:ext>
            </a:extLst>
          </p:cNvPr>
          <p:cNvSpPr/>
          <p:nvPr/>
        </p:nvSpPr>
        <p:spPr>
          <a:xfrm>
            <a:off x="1440410" y="5399855"/>
            <a:ext cx="7798830" cy="347531"/>
          </a:xfrm>
          <a:prstGeom prst="rect">
            <a:avLst/>
          </a:prstGeom>
        </p:spPr>
        <p:txBody>
          <a:bodyPr wrap="square" lIns="91440" tIns="45720" rIns="91440" bIns="45720" anchor="t">
            <a:spAutoFit/>
          </a:bodyPr>
          <a:lstStyle/>
          <a:p>
            <a:pPr>
              <a:lnSpc>
                <a:spcPct val="107000"/>
              </a:lnSpc>
              <a:spcBef>
                <a:spcPts val="0"/>
              </a:spcBef>
              <a:spcAft>
                <a:spcPts val="600"/>
              </a:spcAft>
            </a:pPr>
            <a:r>
              <a:rPr lang="en-US" sz="1600" b="1" i="1">
                <a:latin typeface="Garamond"/>
              </a:rPr>
              <a:t>For more information, call Neighborhood Member Services at 1-844-812-6896 </a:t>
            </a:r>
            <a:endParaRPr lang="en-US" sz="1600" b="1" i="1">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Picture 7" descr="A plate with food on it&#10;&#10;Description automatically generated">
            <a:extLst>
              <a:ext uri="{FF2B5EF4-FFF2-40B4-BE49-F238E27FC236}">
                <a16:creationId xmlns:a16="http://schemas.microsoft.com/office/drawing/2014/main" id="{C6F88DFC-75F5-4CFE-920E-2705516D339F}"/>
              </a:ext>
            </a:extLst>
          </p:cNvPr>
          <p:cNvPicPr>
            <a:picLocks noChangeAspect="1"/>
          </p:cNvPicPr>
          <p:nvPr/>
        </p:nvPicPr>
        <p:blipFill>
          <a:blip r:embed="rId4"/>
          <a:stretch>
            <a:fillRect/>
          </a:stretch>
        </p:blipFill>
        <p:spPr>
          <a:xfrm>
            <a:off x="243602" y="2107011"/>
            <a:ext cx="762626" cy="762626"/>
          </a:xfrm>
          <a:prstGeom prst="rect">
            <a:avLst/>
          </a:prstGeom>
        </p:spPr>
      </p:pic>
      <p:pic>
        <p:nvPicPr>
          <p:cNvPr id="9" name="Picture 8" descr="A group of people exercising in a gym&#10;&#10;Description automatically generated">
            <a:extLst>
              <a:ext uri="{FF2B5EF4-FFF2-40B4-BE49-F238E27FC236}">
                <a16:creationId xmlns:a16="http://schemas.microsoft.com/office/drawing/2014/main" id="{0971EC46-AF46-483B-A31A-8B4825035D75}"/>
              </a:ext>
            </a:extLst>
          </p:cNvPr>
          <p:cNvPicPr>
            <a:picLocks noChangeAspect="1"/>
          </p:cNvPicPr>
          <p:nvPr/>
        </p:nvPicPr>
        <p:blipFill>
          <a:blip r:embed="rId5"/>
          <a:stretch>
            <a:fillRect/>
          </a:stretch>
        </p:blipFill>
        <p:spPr>
          <a:xfrm>
            <a:off x="177939" y="3234272"/>
            <a:ext cx="828289" cy="573349"/>
          </a:xfrm>
          <a:prstGeom prst="rect">
            <a:avLst/>
          </a:prstGeom>
        </p:spPr>
      </p:pic>
      <p:pic>
        <p:nvPicPr>
          <p:cNvPr id="10" name="Picture 9" descr="A cartoon of a person riding a red scooter&#10;&#10;Description automatically generated">
            <a:extLst>
              <a:ext uri="{FF2B5EF4-FFF2-40B4-BE49-F238E27FC236}">
                <a16:creationId xmlns:a16="http://schemas.microsoft.com/office/drawing/2014/main" id="{2FEE2792-71C4-4D12-A0D0-18B28C72AC72}"/>
              </a:ext>
            </a:extLst>
          </p:cNvPr>
          <p:cNvPicPr>
            <a:picLocks noChangeAspect="1"/>
          </p:cNvPicPr>
          <p:nvPr/>
        </p:nvPicPr>
        <p:blipFill>
          <a:blip r:embed="rId6"/>
          <a:stretch>
            <a:fillRect/>
          </a:stretch>
        </p:blipFill>
        <p:spPr>
          <a:xfrm>
            <a:off x="175335" y="4043977"/>
            <a:ext cx="899160" cy="599440"/>
          </a:xfrm>
          <a:prstGeom prst="rect">
            <a:avLst/>
          </a:prstGeom>
        </p:spPr>
      </p:pic>
      <p:pic>
        <p:nvPicPr>
          <p:cNvPr id="11" name="Picture 10" descr="A small house with a red roof&#10;&#10;Description automatically generated">
            <a:extLst>
              <a:ext uri="{FF2B5EF4-FFF2-40B4-BE49-F238E27FC236}">
                <a16:creationId xmlns:a16="http://schemas.microsoft.com/office/drawing/2014/main" id="{A905A369-9699-471B-B0A7-DF499202D6BB}"/>
              </a:ext>
            </a:extLst>
          </p:cNvPr>
          <p:cNvPicPr>
            <a:picLocks noChangeAspect="1"/>
          </p:cNvPicPr>
          <p:nvPr/>
        </p:nvPicPr>
        <p:blipFill>
          <a:blip r:embed="rId7"/>
          <a:stretch>
            <a:fillRect/>
          </a:stretch>
        </p:blipFill>
        <p:spPr>
          <a:xfrm>
            <a:off x="80298" y="885674"/>
            <a:ext cx="1089234" cy="1171123"/>
          </a:xfrm>
          <a:prstGeom prst="rect">
            <a:avLst/>
          </a:prstGeom>
        </p:spPr>
      </p:pic>
    </p:spTree>
    <p:extLst>
      <p:ext uri="{BB962C8B-B14F-4D97-AF65-F5344CB8AC3E}">
        <p14:creationId xmlns:p14="http://schemas.microsoft.com/office/powerpoint/2010/main" val="52972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6" y="296254"/>
            <a:ext cx="8803758" cy="923330"/>
          </a:xfrm>
          <a:prstGeom prst="rect">
            <a:avLst/>
          </a:prstGeom>
          <a:noFill/>
        </p:spPr>
        <p:txBody>
          <a:bodyPr wrap="square" rtlCol="0">
            <a:spAutoFit/>
          </a:bodyPr>
          <a:lstStyle/>
          <a:p>
            <a:r>
              <a:rPr lang="en-US" sz="3600">
                <a:solidFill>
                  <a:srgbClr val="208F44"/>
                </a:solidFill>
                <a:latin typeface="Cabin" panose="00000500000000000000" pitchFamily="2" charset="0"/>
              </a:rPr>
              <a:t>Behavioral Health &amp; Substance Use Services</a:t>
            </a:r>
          </a:p>
          <a:p>
            <a:endParaRPr lang="en-US"/>
          </a:p>
        </p:txBody>
      </p:sp>
      <p:sp>
        <p:nvSpPr>
          <p:cNvPr id="3" name="Rectangle 2"/>
          <p:cNvSpPr/>
          <p:nvPr/>
        </p:nvSpPr>
        <p:spPr>
          <a:xfrm>
            <a:off x="452284" y="970663"/>
            <a:ext cx="8303684" cy="3937296"/>
          </a:xfrm>
          <a:prstGeom prst="rect">
            <a:avLst/>
          </a:prstGeom>
          <a:ln w="19050">
            <a:solidFill>
              <a:srgbClr val="208F44"/>
            </a:solidFill>
          </a:ln>
        </p:spPr>
        <p:txBody>
          <a:bodyPr wrap="square" lIns="91440" tIns="45720" rIns="91440" bIns="45720" anchor="t">
            <a:spAutoFit/>
          </a:bodyPr>
          <a:lstStyle/>
          <a:p>
            <a:pPr>
              <a:lnSpc>
                <a:spcPct val="107000"/>
              </a:lnSpc>
              <a:spcBef>
                <a:spcPts val="0"/>
              </a:spcBef>
              <a:spcAft>
                <a:spcPts val="0"/>
              </a:spcAft>
            </a:pPr>
            <a:r>
              <a:rPr lang="en-US" sz="1600">
                <a:solidFill>
                  <a:srgbClr val="212529"/>
                </a:solidFill>
                <a:latin typeface="Garamond"/>
                <a:ea typeface="Times New Roman" panose="02020603050405020304" pitchFamily="18" charset="0"/>
                <a:cs typeface="Times New Roman"/>
              </a:rPr>
              <a:t>Neighborhood INTEGRITY benefits include inpatient and outpatient behavioral health and substance use services. </a:t>
            </a:r>
            <a:r>
              <a:rPr lang="en-US" sz="1600">
                <a:solidFill>
                  <a:srgbClr val="212529"/>
                </a:solidFill>
                <a:latin typeface="Garamond"/>
                <a:cs typeface="Times New Roman"/>
              </a:rPr>
              <a:t>These benefits are managed by our partner Optum®. </a:t>
            </a: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600">
              <a:solidFill>
                <a:srgbClr val="212529"/>
              </a:solidFill>
              <a:latin typeface="Garamond"/>
              <a:cs typeface="Times New Roman"/>
            </a:endParaRPr>
          </a:p>
          <a:p>
            <a:pPr>
              <a:lnSpc>
                <a:spcPct val="107000"/>
              </a:lnSpc>
              <a:spcBef>
                <a:spcPts val="0"/>
              </a:spcBef>
              <a:spcAft>
                <a:spcPts val="0"/>
              </a:spcAft>
            </a:pPr>
            <a:endParaRPr lang="en-US" sz="1000">
              <a:solidFill>
                <a:srgbClr val="212529"/>
              </a:solidFill>
              <a:latin typeface="Garamond" panose="02020404030301010803" pitchFamily="18" charset="0"/>
              <a:ea typeface="Times New Roman" panose="02020603050405020304" pitchFamily="18"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Day treatment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Opioid Treatment Program (OTP) – Integrated Health Home (OTP-IHH)</a:t>
            </a: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Integrated Health Homes (IHH)</a:t>
            </a:r>
            <a:endParaRPr lang="en-US" sz="1600">
              <a:latin typeface="Garamond"/>
              <a:ea typeface="Calibri" panose="020F0502020204030204" pitchFamily="34" charset="0"/>
              <a:cs typeface="Times New Roman"/>
            </a:endParaRP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Assertive Community Treatment (ACT)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Psychiatric rehabilitation day programs</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Mental Health Psychiatric Rehabilitation Residence </a:t>
            </a:r>
            <a:r>
              <a:rPr lang="en-US" sz="14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(MHPRR)</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Substance abuse residential treatment</a:t>
            </a:r>
            <a:endParaRPr lang="en-US" sz="160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Partial hospitalization</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Intensive outpatient services</a:t>
            </a:r>
            <a:endParaRPr lang="en-US" sz="160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a:solidFill>
                  <a:srgbClr val="212529"/>
                </a:solidFill>
                <a:latin typeface="Garamond"/>
                <a:ea typeface="Times New Roman" panose="02020603050405020304" pitchFamily="18" charset="0"/>
                <a:cs typeface="Times New Roman"/>
              </a:rPr>
              <a:t>Methadone maintenance</a:t>
            </a:r>
          </a:p>
        </p:txBody>
      </p:sp>
      <p:sp>
        <p:nvSpPr>
          <p:cNvPr id="8" name="Rectangle 1">
            <a:extLst>
              <a:ext uri="{FF2B5EF4-FFF2-40B4-BE49-F238E27FC236}">
                <a16:creationId xmlns:a16="http://schemas.microsoft.com/office/drawing/2014/main" id="{881A258C-C161-4F4F-9AEE-73B3B056C2A2}"/>
              </a:ext>
            </a:extLst>
          </p:cNvPr>
          <p:cNvSpPr>
            <a:spLocks noChangeArrowheads="1"/>
          </p:cNvSpPr>
          <p:nvPr/>
        </p:nvSpPr>
        <p:spPr bwMode="auto">
          <a:xfrm>
            <a:off x="571872" y="4977780"/>
            <a:ext cx="83036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b="1" i="1">
                <a:solidFill>
                  <a:srgbClr val="212529"/>
                </a:solidFill>
                <a:latin typeface="Garamond"/>
                <a:ea typeface="Times New Roman" panose="02020603050405020304" pitchFamily="18" charset="0"/>
                <a:cs typeface="Calibri"/>
              </a:rPr>
              <a:t>Prior authorization may apply to some services</a:t>
            </a:r>
            <a:r>
              <a:rPr lang="en-US" altLang="en-US" sz="1600" b="1" i="1">
                <a:solidFill>
                  <a:srgbClr val="212529"/>
                </a:solidFill>
                <a:latin typeface="Garamond"/>
                <a:cs typeface="Calibri"/>
              </a:rPr>
              <a:t>.  </a:t>
            </a:r>
            <a:r>
              <a:rPr lang="en-US" sz="1600" b="1" i="1">
                <a:solidFill>
                  <a:srgbClr val="212529"/>
                </a:solidFill>
                <a:latin typeface="Garamond"/>
                <a:cs typeface="Calibri"/>
              </a:rPr>
              <a:t>Contact Optum® directly at 1-401-443-5995 for more information on these services.</a:t>
            </a:r>
            <a:endParaRPr lang="en-US" altLang="en-US" sz="1600" b="1" i="1">
              <a:solidFill>
                <a:srgbClr val="212529"/>
              </a:solidFill>
              <a:latin typeface="Garamond"/>
              <a:cs typeface="Calibri"/>
            </a:endParaRPr>
          </a:p>
        </p:txBody>
      </p:sp>
      <p:sp>
        <p:nvSpPr>
          <p:cNvPr id="9" name="Rectangle: Rounded Corners 8">
            <a:extLst>
              <a:ext uri="{FF2B5EF4-FFF2-40B4-BE49-F238E27FC236}">
                <a16:creationId xmlns:a16="http://schemas.microsoft.com/office/drawing/2014/main" id="{8A729C7D-9A12-41C6-BDC1-2815526A612B}"/>
              </a:ext>
            </a:extLst>
          </p:cNvPr>
          <p:cNvSpPr/>
          <p:nvPr/>
        </p:nvSpPr>
        <p:spPr>
          <a:xfrm>
            <a:off x="1221207" y="1634085"/>
            <a:ext cx="6573995" cy="47413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212529"/>
                </a:solidFill>
                <a:latin typeface="Garamond"/>
                <a:ea typeface="Times New Roman" panose="02020603050405020304" pitchFamily="18" charset="0"/>
                <a:cs typeface="Times New Roman"/>
              </a:rPr>
              <a:t>Covered benefits have a $0 copay, coinsurance or deductible.</a:t>
            </a:r>
            <a:r>
              <a:rPr lang="en-US" sz="1800" b="1">
                <a:latin typeface="Garamond"/>
                <a:ea typeface="Times New Roman" panose="02020603050405020304" pitchFamily="18" charset="0"/>
                <a:cs typeface="Times New Roman"/>
              </a:rPr>
              <a:t>   </a:t>
            </a:r>
          </a:p>
        </p:txBody>
      </p:sp>
    </p:spTree>
    <p:extLst>
      <p:ext uri="{BB962C8B-B14F-4D97-AF65-F5344CB8AC3E}">
        <p14:creationId xmlns:p14="http://schemas.microsoft.com/office/powerpoint/2010/main" val="169989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sz="3600" b="0"/>
              <a:t>Pharmacy</a:t>
            </a:r>
          </a:p>
        </p:txBody>
      </p:sp>
      <p:sp>
        <p:nvSpPr>
          <p:cNvPr id="3" name="Content Placeholder 2"/>
          <p:cNvSpPr>
            <a:spLocks noGrp="1"/>
          </p:cNvSpPr>
          <p:nvPr>
            <p:ph idx="4294967295"/>
          </p:nvPr>
        </p:nvSpPr>
        <p:spPr>
          <a:xfrm>
            <a:off x="432619" y="1359925"/>
            <a:ext cx="8239125" cy="2533649"/>
          </a:xfrm>
        </p:spPr>
        <p:txBody>
          <a:bodyPr>
            <a:normAutofit/>
          </a:bodyPr>
          <a:lstStyle/>
          <a:p>
            <a:pPr fontAlgn="base">
              <a:spcAft>
                <a:spcPts val="400"/>
              </a:spcAft>
            </a:pPr>
            <a:r>
              <a:rPr lang="en-US" sz="1800">
                <a:cs typeface="Calibri" panose="020F0502020204030204" pitchFamily="34" charset="0"/>
              </a:rPr>
              <a:t>Neighborhood contracts with CVS/Caremark, a national pharmacy benefits management company, to administer the Medicare Part D pharmacy benefit provided to INTEGRITY members. </a:t>
            </a:r>
          </a:p>
          <a:p>
            <a:pPr fontAlgn="base">
              <a:spcAft>
                <a:spcPts val="400"/>
              </a:spcAft>
            </a:pPr>
            <a:r>
              <a:rPr lang="en-US" sz="1800">
                <a:cs typeface="Calibri" panose="020F0502020204030204" pitchFamily="34" charset="0"/>
              </a:rPr>
              <a:t>In addition to many smaller independent pharmacies, Neighborhood’s pharmacy network includes CVS, Rite Aid, Walgreens, Walmart and many others. A complete list of contracted pharmacies is available on our web site,</a:t>
            </a:r>
            <a:r>
              <a:rPr lang="en-US" sz="1800" u="sng">
                <a:cs typeface="Calibri" panose="020F0502020204030204" pitchFamily="34" charset="0"/>
              </a:rPr>
              <a:t> </a:t>
            </a:r>
            <a:r>
              <a:rPr lang="en-US" sz="1800" u="sng">
                <a:cs typeface="Calibri" panose="020F0502020204030204" pitchFamily="34" charset="0"/>
                <a:hlinkClick r:id="rId2"/>
              </a:rPr>
              <a:t>www.nhpri.org</a:t>
            </a:r>
            <a:endParaRPr lang="en-US" sz="1800" u="sng">
              <a:cs typeface="Calibri" panose="020F0502020204030204" pitchFamily="34" charset="0"/>
            </a:endParaRPr>
          </a:p>
          <a:p>
            <a:pPr fontAlgn="base">
              <a:spcAft>
                <a:spcPts val="400"/>
              </a:spcAft>
            </a:pPr>
            <a:r>
              <a:rPr lang="en-US" sz="1800">
                <a:cs typeface="Calibri" panose="020F0502020204030204" pitchFamily="34" charset="0"/>
              </a:rPr>
              <a:t>Providers must comply with all CMS regulations that govern the MMP product including all Medicare Part D requirements. </a:t>
            </a:r>
            <a:endParaRPr lang="en-US" sz="1800" u="sng">
              <a:cs typeface="Calibri" panose="020F0502020204030204" pitchFamily="34" charset="0"/>
            </a:endParaRPr>
          </a:p>
          <a:p>
            <a:endParaRPr lang="en-US"/>
          </a:p>
        </p:txBody>
      </p:sp>
      <p:sp>
        <p:nvSpPr>
          <p:cNvPr id="8" name="TextBox 7">
            <a:extLst>
              <a:ext uri="{FF2B5EF4-FFF2-40B4-BE49-F238E27FC236}">
                <a16:creationId xmlns:a16="http://schemas.microsoft.com/office/drawing/2014/main" id="{D4D552F6-4383-4B71-8E7F-18F7CBA79309}"/>
              </a:ext>
            </a:extLst>
          </p:cNvPr>
          <p:cNvSpPr txBox="1"/>
          <p:nvPr/>
        </p:nvSpPr>
        <p:spPr>
          <a:xfrm>
            <a:off x="710261" y="3958973"/>
            <a:ext cx="7723477" cy="1200329"/>
          </a:xfrm>
          <a:prstGeom prst="rect">
            <a:avLst/>
          </a:prstGeom>
          <a:noFill/>
          <a:ln w="38100">
            <a:solidFill>
              <a:srgbClr val="00742F"/>
            </a:solidFill>
          </a:ln>
        </p:spPr>
        <p:txBody>
          <a:bodyPr wrap="square">
            <a:spAutoFit/>
          </a:bodyPr>
          <a:lstStyle/>
          <a:p>
            <a:r>
              <a:rPr lang="en-US" sz="1800" b="1">
                <a:solidFill>
                  <a:srgbClr val="00742F"/>
                </a:solidFill>
                <a:latin typeface="Garamond" panose="02020404030301010803" pitchFamily="18" charset="0"/>
                <a:hlinkClick r:id="rId3"/>
              </a:rPr>
              <a:t>Click here to visit the 2023 MMP Pharmacy Benefits webpage</a:t>
            </a:r>
            <a:r>
              <a:rPr lang="en-US" sz="1800" b="1">
                <a:latin typeface="Garamond" panose="02020404030301010803" pitchFamily="18" charset="0"/>
              </a:rPr>
              <a:t> </a:t>
            </a:r>
            <a:r>
              <a:rPr lang="en-US" sz="1800">
                <a:latin typeface="Garamond" panose="02020404030301010803" pitchFamily="18" charset="0"/>
              </a:rPr>
              <a:t>for more information on MMP pharmacy benefits.</a:t>
            </a:r>
          </a:p>
          <a:p>
            <a:endParaRPr lang="en-US" b="1">
              <a:latin typeface="Garamond" panose="02020404030301010803" pitchFamily="18" charset="0"/>
            </a:endParaRPr>
          </a:p>
          <a:p>
            <a:r>
              <a:rPr lang="en-US" sz="1800" b="1">
                <a:latin typeface="Garamond" panose="02020404030301010803" pitchFamily="18" charset="0"/>
                <a:hlinkClick r:id="rId4"/>
              </a:rPr>
              <a:t>Click here </a:t>
            </a:r>
            <a:r>
              <a:rPr lang="en-US">
                <a:latin typeface="Garamond" panose="02020404030301010803" pitchFamily="18" charset="0"/>
              </a:rPr>
              <a:t>for more information on Medicaid and Commercial pharmacy benefits. </a:t>
            </a:r>
            <a:endParaRPr lang="en-US" sz="1800"/>
          </a:p>
        </p:txBody>
      </p:sp>
    </p:spTree>
    <p:extLst>
      <p:ext uri="{BB962C8B-B14F-4D97-AF65-F5344CB8AC3E}">
        <p14:creationId xmlns:p14="http://schemas.microsoft.com/office/powerpoint/2010/main" val="8672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7CC7F1-4716-8AB4-DDFB-C238D5541B28}"/>
              </a:ext>
            </a:extLst>
          </p:cNvPr>
          <p:cNvSpPr txBox="1">
            <a:spLocks/>
          </p:cNvSpPr>
          <p:nvPr/>
        </p:nvSpPr>
        <p:spPr>
          <a:xfrm>
            <a:off x="471948" y="111075"/>
            <a:ext cx="7700213"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latin typeface="Cabin"/>
              </a:rPr>
              <a:t>Care Management</a:t>
            </a:r>
          </a:p>
        </p:txBody>
      </p:sp>
      <p:sp>
        <p:nvSpPr>
          <p:cNvPr id="4" name="TextBox 3">
            <a:extLst>
              <a:ext uri="{FF2B5EF4-FFF2-40B4-BE49-F238E27FC236}">
                <a16:creationId xmlns:a16="http://schemas.microsoft.com/office/drawing/2014/main" id="{D9981C6F-3AAC-9B07-0F5D-D835ABC5076C}"/>
              </a:ext>
            </a:extLst>
          </p:cNvPr>
          <p:cNvSpPr txBox="1"/>
          <p:nvPr/>
        </p:nvSpPr>
        <p:spPr>
          <a:xfrm>
            <a:off x="629265" y="1012069"/>
            <a:ext cx="819027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08F44"/>
                </a:solidFill>
                <a:latin typeface="Garamond"/>
                <a:ea typeface="Open Sans"/>
                <a:cs typeface="Segoe UI"/>
              </a:rPr>
              <a:t>What is a care manager?</a:t>
            </a:r>
            <a:endParaRPr lang="en-US">
              <a:solidFill>
                <a:srgbClr val="208F44"/>
              </a:solidFill>
              <a:latin typeface="Garamond"/>
              <a:ea typeface="Open Sans"/>
              <a:cs typeface="Segoe UI"/>
            </a:endParaRPr>
          </a:p>
          <a:p>
            <a:r>
              <a:rPr lang="en-US">
                <a:solidFill>
                  <a:srgbClr val="212529"/>
                </a:solidFill>
                <a:latin typeface="Garamond"/>
                <a:ea typeface="Open Sans"/>
                <a:cs typeface="Segoe UI"/>
              </a:rPr>
              <a:t>A care manager helps members manage their providers and services. </a:t>
            </a:r>
            <a:r>
              <a:rPr lang="en-US">
                <a:solidFill>
                  <a:srgbClr val="212529"/>
                </a:solidFill>
                <a:latin typeface="Garamond"/>
                <a:ea typeface="Open Sans"/>
                <a:cs typeface="Open Sans"/>
              </a:rPr>
              <a:t>Every member is assigned a lead care manager which can be a licensed clinician or a non-licensed care coordinator depending on the member's complexity and prioritized needs.</a:t>
            </a:r>
            <a:endParaRPr lang="en-US">
              <a:solidFill>
                <a:srgbClr val="212529"/>
              </a:solidFill>
              <a:latin typeface="Garamond" panose="02020404030301010803" pitchFamily="18" charset="0"/>
              <a:ea typeface="Open Sans"/>
              <a:cs typeface="Open Sans"/>
            </a:endParaRPr>
          </a:p>
          <a:p>
            <a:endParaRPr lang="en-US">
              <a:solidFill>
                <a:srgbClr val="212529"/>
              </a:solidFill>
              <a:latin typeface="Garamond"/>
              <a:ea typeface="Open Sans"/>
              <a:cs typeface="Open Sans"/>
            </a:endParaRPr>
          </a:p>
          <a:p>
            <a:r>
              <a:rPr lang="en-US" b="1">
                <a:solidFill>
                  <a:srgbClr val="208F44"/>
                </a:solidFill>
                <a:latin typeface="Garamond"/>
              </a:rPr>
              <a:t>Care manager responsibilities:</a:t>
            </a:r>
          </a:p>
          <a:p>
            <a:pPr marL="285750" indent="-285750">
              <a:buFont typeface="Arial" panose="020B0604020202020204" pitchFamily="34" charset="0"/>
              <a:buChar char="•"/>
            </a:pPr>
            <a:r>
              <a:rPr lang="en-US">
                <a:solidFill>
                  <a:srgbClr val="212529"/>
                </a:solidFill>
                <a:latin typeface="Garamond"/>
                <a:ea typeface="Open Sans"/>
                <a:cs typeface="Open Sans"/>
              </a:rPr>
              <a:t>Provide education on benefits, address medication needs and create care plans.</a:t>
            </a:r>
          </a:p>
          <a:p>
            <a:pPr marL="285750" indent="-285750">
              <a:buFont typeface="Arial" panose="020B0604020202020204" pitchFamily="34" charset="0"/>
              <a:buChar char="•"/>
            </a:pPr>
            <a:r>
              <a:rPr lang="en-US">
                <a:solidFill>
                  <a:srgbClr val="212529"/>
                </a:solidFill>
                <a:latin typeface="Garamond"/>
                <a:ea typeface="Open Sans"/>
                <a:cs typeface="Open Sans"/>
              </a:rPr>
              <a:t>Coordinate medical services and assist members in adhering to plans of care.</a:t>
            </a:r>
          </a:p>
          <a:p>
            <a:pPr marL="285750" indent="-285750">
              <a:buFont typeface="Arial" panose="020B0604020202020204" pitchFamily="34" charset="0"/>
              <a:buChar char="•"/>
            </a:pPr>
            <a:r>
              <a:rPr lang="en-US">
                <a:solidFill>
                  <a:srgbClr val="212529"/>
                </a:solidFill>
                <a:latin typeface="Garamond"/>
                <a:ea typeface="Open Sans"/>
                <a:cs typeface="Open Sans"/>
              </a:rPr>
              <a:t>Ensure collaboration between the PCP and other providers involved in member's care.</a:t>
            </a:r>
          </a:p>
        </p:txBody>
      </p:sp>
      <p:sp>
        <p:nvSpPr>
          <p:cNvPr id="5" name="Rectangle: Rounded Corners 4">
            <a:extLst>
              <a:ext uri="{FF2B5EF4-FFF2-40B4-BE49-F238E27FC236}">
                <a16:creationId xmlns:a16="http://schemas.microsoft.com/office/drawing/2014/main" id="{82E7AD8F-1B82-469D-8DF0-D1C1818A3700}"/>
              </a:ext>
            </a:extLst>
          </p:cNvPr>
          <p:cNvSpPr/>
          <p:nvPr/>
        </p:nvSpPr>
        <p:spPr>
          <a:xfrm>
            <a:off x="629265" y="3952568"/>
            <a:ext cx="8286686" cy="137331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Garamond"/>
            </a:endParaRPr>
          </a:p>
          <a:p>
            <a:pPr algn="ctr"/>
            <a:r>
              <a:rPr lang="en-US" b="1">
                <a:solidFill>
                  <a:srgbClr val="000000"/>
                </a:solidFill>
                <a:latin typeface="Garamond"/>
              </a:rPr>
              <a:t>Conflict-free care management must be provided</a:t>
            </a:r>
            <a:endParaRPr lang="en-US">
              <a:solidFill>
                <a:srgbClr val="FFFFFF"/>
              </a:solidFill>
              <a:latin typeface="Calibri" panose="020F0502020204030204"/>
              <a:ea typeface="Calibri"/>
              <a:cs typeface="Calibri"/>
            </a:endParaRPr>
          </a:p>
          <a:p>
            <a:r>
              <a:rPr lang="en-US">
                <a:solidFill>
                  <a:srgbClr val="000000"/>
                </a:solidFill>
                <a:latin typeface="Garamond"/>
              </a:rPr>
              <a:t>Individuals performing evaluations, assessments, and plans of care cannot be 1) Related by blood or marriage to the individual or the individual's paid caregiver or 2) Financially responsible or empowered to make financial or health-related decisions for the member.</a:t>
            </a:r>
            <a:endParaRPr lang="en-US">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289188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56" y="155463"/>
            <a:ext cx="6832600" cy="793979"/>
          </a:xfrm>
        </p:spPr>
        <p:txBody>
          <a:bodyPr>
            <a:normAutofit/>
          </a:bodyPr>
          <a:lstStyle/>
          <a:p>
            <a:r>
              <a:rPr lang="en-US" sz="3600" b="0">
                <a:latin typeface="Cabin" panose="00000500000000000000" pitchFamily="2" charset="0"/>
              </a:rPr>
              <a:t>Interdisciplinary Care Team (ICT)</a:t>
            </a:r>
          </a:p>
        </p:txBody>
      </p:sp>
      <p:sp>
        <p:nvSpPr>
          <p:cNvPr id="9" name="TextBox 8">
            <a:extLst>
              <a:ext uri="{FF2B5EF4-FFF2-40B4-BE49-F238E27FC236}">
                <a16:creationId xmlns:a16="http://schemas.microsoft.com/office/drawing/2014/main" id="{4FDF36E1-9631-4DB0-B077-0340BC08A444}"/>
              </a:ext>
            </a:extLst>
          </p:cNvPr>
          <p:cNvSpPr txBox="1"/>
          <p:nvPr/>
        </p:nvSpPr>
        <p:spPr>
          <a:xfrm>
            <a:off x="341368" y="946572"/>
            <a:ext cx="8395863" cy="646331"/>
          </a:xfrm>
          <a:prstGeom prst="rect">
            <a:avLst/>
          </a:prstGeom>
          <a:noFill/>
        </p:spPr>
        <p:txBody>
          <a:bodyPr wrap="square" lIns="91440" tIns="45720" rIns="91440" bIns="45720" anchor="t">
            <a:spAutoFit/>
          </a:bodyPr>
          <a:lstStyle/>
          <a:p>
            <a:r>
              <a:rPr lang="en-US" altLang="en-US" kern="0">
                <a:latin typeface="Garamond"/>
                <a:cs typeface="Helvetica"/>
              </a:rPr>
              <a:t>The membership of the ICT is based on the member’s goals, priorities and needs. The ICT works together to develop the member’s Interdisciplinary Care Plan (ICP).</a:t>
            </a:r>
          </a:p>
        </p:txBody>
      </p:sp>
      <p:graphicFrame>
        <p:nvGraphicFramePr>
          <p:cNvPr id="8" name="Diagram 7">
            <a:extLst>
              <a:ext uri="{FF2B5EF4-FFF2-40B4-BE49-F238E27FC236}">
                <a16:creationId xmlns:a16="http://schemas.microsoft.com/office/drawing/2014/main" id="{CDCED595-BB52-422D-B004-066C301AE971}"/>
              </a:ext>
            </a:extLst>
          </p:cNvPr>
          <p:cNvGraphicFramePr/>
          <p:nvPr>
            <p:extLst>
              <p:ext uri="{D42A27DB-BD31-4B8C-83A1-F6EECF244321}">
                <p14:modId xmlns:p14="http://schemas.microsoft.com/office/powerpoint/2010/main" val="451709932"/>
              </p:ext>
            </p:extLst>
          </p:nvPr>
        </p:nvGraphicFramePr>
        <p:xfrm>
          <a:off x="-186884" y="1793920"/>
          <a:ext cx="5385620" cy="390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3113338-CD55-4C40-BECB-DB4594EDE4EC}"/>
              </a:ext>
            </a:extLst>
          </p:cNvPr>
          <p:cNvSpPr txBox="1">
            <a:spLocks noChangeArrowheads="1"/>
          </p:cNvSpPr>
          <p:nvPr/>
        </p:nvSpPr>
        <p:spPr bwMode="auto">
          <a:xfrm>
            <a:off x="5397359" y="2039176"/>
            <a:ext cx="3160709" cy="3139321"/>
          </a:xfrm>
          <a:prstGeom prst="rect">
            <a:avLst/>
          </a:prstGeom>
          <a:solidFill>
            <a:srgbClr val="00742F"/>
          </a:solidFill>
          <a:ln w="9525">
            <a:solidFill>
              <a:schemeClr val="tx1"/>
            </a:solidFill>
            <a:miter lim="800000"/>
            <a:headEnd/>
            <a:tailEnd/>
          </a:ln>
        </p:spPr>
        <p:txBody>
          <a:bodyPr wrap="square" lIns="91440" tIns="45720" rIns="91440" bIns="45720" anchor="t">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marL="171450" indent="-171450">
              <a:spcBef>
                <a:spcPct val="0"/>
              </a:spcBef>
            </a:pPr>
            <a:r>
              <a:rPr lang="en-US" sz="1800">
                <a:solidFill>
                  <a:schemeClr val="bg1"/>
                </a:solidFill>
                <a:latin typeface="Garamond"/>
              </a:rPr>
              <a:t>The ICP is a member-centric document created with the member and includes services and goals identified during the Comprehensive Functional Needs Assessment (CFNA). </a:t>
            </a:r>
          </a:p>
          <a:p>
            <a:pPr marL="285750" indent="-285750">
              <a:spcBef>
                <a:spcPct val="0"/>
              </a:spcBef>
            </a:pPr>
            <a:endParaRPr lang="en-US" sz="1800">
              <a:solidFill>
                <a:schemeClr val="bg1"/>
              </a:solidFill>
              <a:latin typeface="Garamond"/>
            </a:endParaRPr>
          </a:p>
          <a:p>
            <a:pPr marL="171450" indent="-171450">
              <a:spcBef>
                <a:spcPct val="0"/>
              </a:spcBef>
            </a:pPr>
            <a:r>
              <a:rPr lang="en-US" sz="1800">
                <a:solidFill>
                  <a:schemeClr val="bg1"/>
                </a:solidFill>
                <a:latin typeface="Garamond"/>
              </a:rPr>
              <a:t>Every year, the ICT will work with the member to update the care plan if the health services need to change.</a:t>
            </a:r>
          </a:p>
        </p:txBody>
      </p:sp>
    </p:spTree>
    <p:extLst>
      <p:ext uri="{BB962C8B-B14F-4D97-AF65-F5344CB8AC3E}">
        <p14:creationId xmlns:p14="http://schemas.microsoft.com/office/powerpoint/2010/main" val="313482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34D290-2DE4-9B6D-B900-CD7EC590495A}"/>
              </a:ext>
            </a:extLst>
          </p:cNvPr>
          <p:cNvSpPr txBox="1">
            <a:spLocks/>
          </p:cNvSpPr>
          <p:nvPr/>
        </p:nvSpPr>
        <p:spPr>
          <a:xfrm>
            <a:off x="371783" y="141534"/>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Comprehensive Functional Needs Assessment (CFNA)</a:t>
            </a:r>
            <a:endParaRPr lang="en-US"/>
          </a:p>
        </p:txBody>
      </p:sp>
      <p:graphicFrame>
        <p:nvGraphicFramePr>
          <p:cNvPr id="4" name="Table 3">
            <a:extLst>
              <a:ext uri="{FF2B5EF4-FFF2-40B4-BE49-F238E27FC236}">
                <a16:creationId xmlns:a16="http://schemas.microsoft.com/office/drawing/2014/main" id="{049F48EB-D15F-641E-12E0-DAB20C4CB83B}"/>
              </a:ext>
            </a:extLst>
          </p:cNvPr>
          <p:cNvGraphicFramePr>
            <a:graphicFrameLocks noGrp="1"/>
          </p:cNvGraphicFramePr>
          <p:nvPr>
            <p:extLst>
              <p:ext uri="{D42A27DB-BD31-4B8C-83A1-F6EECF244321}">
                <p14:modId xmlns:p14="http://schemas.microsoft.com/office/powerpoint/2010/main" val="2742364652"/>
              </p:ext>
            </p:extLst>
          </p:nvPr>
        </p:nvGraphicFramePr>
        <p:xfrm>
          <a:off x="558719" y="1453010"/>
          <a:ext cx="8227229" cy="3951980"/>
        </p:xfrm>
        <a:graphic>
          <a:graphicData uri="http://schemas.openxmlformats.org/drawingml/2006/table">
            <a:tbl>
              <a:tblPr firstRow="1" bandRow="1">
                <a:tableStyleId>{5C22544A-7EE6-4342-B048-85BDC9FD1C3A}</a:tableStyleId>
              </a:tblPr>
              <a:tblGrid>
                <a:gridCol w="1205917">
                  <a:extLst>
                    <a:ext uri="{9D8B030D-6E8A-4147-A177-3AD203B41FA5}">
                      <a16:colId xmlns:a16="http://schemas.microsoft.com/office/drawing/2014/main" val="3836635382"/>
                    </a:ext>
                  </a:extLst>
                </a:gridCol>
                <a:gridCol w="7021312">
                  <a:extLst>
                    <a:ext uri="{9D8B030D-6E8A-4147-A177-3AD203B41FA5}">
                      <a16:colId xmlns:a16="http://schemas.microsoft.com/office/drawing/2014/main" val="3694094224"/>
                    </a:ext>
                  </a:extLst>
                </a:gridCol>
              </a:tblGrid>
              <a:tr h="1665011">
                <a:tc>
                  <a:txBody>
                    <a:bodyPr/>
                    <a:lstStyle/>
                    <a:p>
                      <a:pPr lvl="0" algn="ctr">
                        <a:buNone/>
                      </a:pPr>
                      <a:r>
                        <a:rPr lang="en-US" sz="1600" b="1" kern="0" baseline="0">
                          <a:solidFill>
                            <a:schemeClr val="bg1"/>
                          </a:solidFill>
                          <a:latin typeface="Garamond"/>
                        </a:rPr>
                        <a:t>Who receives a CFNA?</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INTEGRITY Members living</a:t>
                      </a:r>
                      <a:r>
                        <a:rPr lang="en-US" sz="1600" b="0" kern="0" baseline="0" dirty="0">
                          <a:solidFill>
                            <a:schemeClr val="tx1"/>
                          </a:solidFill>
                          <a:latin typeface="Garamond"/>
                        </a:rPr>
                        <a:t> in the community who are: </a:t>
                      </a:r>
                      <a:endParaRPr lang="en-US" sz="1600" b="0" kern="0" dirty="0">
                        <a:solidFill>
                          <a:schemeClr val="tx1"/>
                        </a:solidFill>
                        <a:latin typeface="Garamond"/>
                      </a:endParaRPr>
                    </a:p>
                    <a:p>
                      <a:pPr lvl="0">
                        <a:buNone/>
                      </a:pPr>
                      <a:r>
                        <a:rPr lang="en-US" sz="1600" b="0" kern="0" baseline="0" dirty="0">
                          <a:solidFill>
                            <a:schemeClr val="tx1"/>
                          </a:solidFill>
                          <a:latin typeface="Garamond"/>
                        </a:rPr>
                        <a:t>(1) receiving long-term services and supports (LTSS); </a:t>
                      </a:r>
                      <a:endParaRPr lang="en-US" sz="1600" b="0" kern="0" dirty="0">
                        <a:solidFill>
                          <a:schemeClr val="tx1"/>
                        </a:solidFill>
                        <a:latin typeface="Garamond"/>
                      </a:endParaRPr>
                    </a:p>
                    <a:p>
                      <a:pPr lvl="0">
                        <a:buNone/>
                      </a:pPr>
                      <a:r>
                        <a:rPr lang="en-US" sz="1600" b="0" kern="0" baseline="0" dirty="0">
                          <a:solidFill>
                            <a:schemeClr val="tx1"/>
                          </a:solidFill>
                          <a:latin typeface="Garamond"/>
                        </a:rPr>
                        <a:t>(2) determined to be “high risk” based on the results of risk stratification or other means of identification;</a:t>
                      </a:r>
                      <a:endParaRPr lang="en-US" sz="1600" b="0" kern="0" dirty="0">
                        <a:solidFill>
                          <a:schemeClr val="tx1"/>
                        </a:solidFill>
                        <a:latin typeface="Garamond"/>
                      </a:endParaRPr>
                    </a:p>
                    <a:p>
                      <a:pPr lvl="0">
                        <a:buNone/>
                      </a:pPr>
                      <a:r>
                        <a:rPr lang="en-US" sz="1600" b="0" kern="0" baseline="0" dirty="0">
                          <a:solidFill>
                            <a:schemeClr val="tx1"/>
                          </a:solidFill>
                          <a:latin typeface="Garamond"/>
                        </a:rPr>
                        <a:t>(3) for any </a:t>
                      </a:r>
                      <a:r>
                        <a:rPr lang="en-US" sz="1600" b="0" kern="0" baseline="0" noProof="0" dirty="0">
                          <a:solidFill>
                            <a:schemeClr val="tx1"/>
                          </a:solidFill>
                          <a:latin typeface="Garamond"/>
                          <a:ea typeface="+mn-ea"/>
                          <a:cs typeface="+mn-cs"/>
                        </a:rPr>
                        <a:t>transitions event, change in condition or member/provider request regardless of LTSS or risk status.</a:t>
                      </a:r>
                      <a:endParaRPr lang="en-US" sz="1600" b="0" kern="0" baseline="0" dirty="0">
                        <a:solidFill>
                          <a:schemeClr val="tx1"/>
                        </a:solidFill>
                        <a:latin typeface="Garamond"/>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1193117130"/>
                  </a:ext>
                </a:extLst>
              </a:tr>
              <a:tr h="935429">
                <a:tc>
                  <a:txBody>
                    <a:bodyPr/>
                    <a:lstStyle/>
                    <a:p>
                      <a:pPr lvl="0" algn="ctr">
                        <a:buNone/>
                      </a:pPr>
                      <a:r>
                        <a:rPr lang="en-US" sz="1600" b="1" kern="0" baseline="0">
                          <a:solidFill>
                            <a:schemeClr val="bg1"/>
                          </a:solidFill>
                          <a:latin typeface="Garamond"/>
                        </a:rPr>
                        <a:t>Goal </a:t>
                      </a:r>
                    </a:p>
                  </a:txBody>
                  <a:tcPr>
                    <a:lnL w="12700">
                      <a:solidFill>
                        <a:schemeClr val="tx1"/>
                      </a:solidFill>
                    </a:lnL>
                    <a:lnR w="12700">
                      <a:solidFill>
                        <a:schemeClr val="tx1"/>
                      </a:solidFill>
                    </a:lnR>
                    <a:lnT w="12700">
                      <a:solidFill>
                        <a:schemeClr val="tx1"/>
                      </a:solidFill>
                    </a:lnT>
                    <a:lnB w="12700">
                      <a:solidFill>
                        <a:schemeClr val="tx1"/>
                      </a:solidFill>
                    </a:lnB>
                    <a:solidFill>
                      <a:srgbClr val="00742F"/>
                    </a:solidFill>
                  </a:tcPr>
                </a:tc>
                <a:tc>
                  <a:txBody>
                    <a:bodyPr/>
                    <a:lstStyle/>
                    <a:p>
                      <a:pPr lvl="0">
                        <a:buNone/>
                      </a:pPr>
                      <a:r>
                        <a:rPr lang="en-US" sz="1600" b="0" kern="0" baseline="0" dirty="0">
                          <a:solidFill>
                            <a:schemeClr val="tx1"/>
                          </a:solidFill>
                          <a:latin typeface="Garamond"/>
                        </a:rPr>
                        <a:t>Identify the multi-disciplinary conditions and needs of the member including but not limited to: medical, behavioral health, functional condition, long-term care, social services, informal support system, housing conditions, other conditions. We also identify member’s needs for advance directives, power of attorney (POA) or other legal consents. </a:t>
                      </a:r>
                      <a:endParaRPr lang="en-US" sz="1600" b="0" kern="0" dirty="0">
                        <a:solidFill>
                          <a:schemeClr val="tx1"/>
                        </a:solidFill>
                        <a:latin typeface="Garamond"/>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6">
                        <a:lumMod val="40000"/>
                        <a:lumOff val="60000"/>
                      </a:schemeClr>
                    </a:solidFill>
                  </a:tcPr>
                </a:tc>
                <a:extLst>
                  <a:ext uri="{0D108BD9-81ED-4DB2-BD59-A6C34878D82A}">
                    <a16:rowId xmlns:a16="http://schemas.microsoft.com/office/drawing/2014/main" val="3926596055"/>
                  </a:ext>
                </a:extLst>
              </a:tr>
              <a:tr h="397209">
                <a:tc>
                  <a:txBody>
                    <a:bodyPr/>
                    <a:lstStyle/>
                    <a:p>
                      <a:pPr lvl="0" algn="ctr">
                        <a:buNone/>
                      </a:pPr>
                      <a:r>
                        <a:rPr lang="en-US" sz="1600" b="1" kern="0" baseline="0">
                          <a:solidFill>
                            <a:schemeClr val="bg1"/>
                          </a:solidFill>
                          <a:latin typeface="Garamond"/>
                        </a:rPr>
                        <a:t>Tool</a:t>
                      </a:r>
                      <a:endParaRPr lang="en-US" b="1">
                        <a:solidFill>
                          <a:schemeClr val="bg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00742F"/>
                    </a:solidFill>
                  </a:tcPr>
                </a:tc>
                <a:tc>
                  <a:txBody>
                    <a:bodyPr/>
                    <a:lstStyle/>
                    <a:p>
                      <a:pPr lvl="0">
                        <a:buNone/>
                      </a:pPr>
                      <a:r>
                        <a:rPr lang="en-US" sz="1600" b="0" kern="0">
                          <a:solidFill>
                            <a:schemeClr val="tx1"/>
                          </a:solidFill>
                          <a:latin typeface="Garamond"/>
                          <a:hlinkClick r:id="rId2"/>
                        </a:rPr>
                        <a:t>Approved</a:t>
                      </a:r>
                      <a:r>
                        <a:rPr lang="en-US" sz="1600" b="0" kern="0" baseline="0">
                          <a:solidFill>
                            <a:schemeClr val="tx1"/>
                          </a:solidFill>
                          <a:latin typeface="Garamond"/>
                          <a:hlinkClick r:id="rId2"/>
                        </a:rPr>
                        <a:t> CFNA, user-friendly, culturally and linguistically appropriate</a:t>
                      </a:r>
                      <a:r>
                        <a:rPr lang="en-US" sz="1600" b="0" kern="0" baseline="0">
                          <a:solidFill>
                            <a:schemeClr val="tx1"/>
                          </a:solidFill>
                          <a:latin typeface="Garamond"/>
                        </a:rPr>
                        <a:t>. </a:t>
                      </a:r>
                      <a:endParaRPr lang="en-US" sz="1600" b="0" kern="0">
                        <a:solidFill>
                          <a:schemeClr val="tx1"/>
                        </a:solidFill>
                        <a:latin typeface="Garamond"/>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8981622"/>
                  </a:ext>
                </a:extLst>
              </a:tr>
              <a:tr h="397209">
                <a:tc>
                  <a:txBody>
                    <a:bodyPr/>
                    <a:lstStyle/>
                    <a:p>
                      <a:pPr lvl="0" algn="ctr">
                        <a:buNone/>
                      </a:pPr>
                      <a:r>
                        <a:rPr lang="en-US" sz="1600" b="1" kern="0">
                          <a:solidFill>
                            <a:schemeClr val="bg1"/>
                          </a:solidFill>
                          <a:latin typeface="Garamond"/>
                        </a:rPr>
                        <a:t>Location</a:t>
                      </a:r>
                      <a:endParaRPr lang="en-US" sz="1600" b="1" kern="0" baseline="0">
                        <a:solidFill>
                          <a:schemeClr val="bg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742F"/>
                    </a:solidFill>
                  </a:tcPr>
                </a:tc>
                <a:tc>
                  <a:txBody>
                    <a:bodyPr/>
                    <a:lstStyle/>
                    <a:p>
                      <a:pPr lvl="0">
                        <a:buNone/>
                      </a:pPr>
                      <a:r>
                        <a:rPr lang="en-US" sz="1600" b="0" kern="0" dirty="0">
                          <a:solidFill>
                            <a:schemeClr val="tx1"/>
                          </a:solidFill>
                          <a:latin typeface="Garamond"/>
                        </a:rPr>
                        <a:t>The CNFA is done in the community or in the member’s home (with</a:t>
                      </a:r>
                      <a:r>
                        <a:rPr lang="en-US" sz="1600" b="0" kern="0" baseline="0" dirty="0">
                          <a:solidFill>
                            <a:schemeClr val="tx1"/>
                          </a:solidFill>
                          <a:latin typeface="Garamond"/>
                        </a:rPr>
                        <a:t> the member’s consent). </a:t>
                      </a:r>
                      <a:endParaRPr lang="en-US" sz="1600" b="0" kern="0" dirty="0">
                        <a:solidFill>
                          <a:schemeClr val="tx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6">
                        <a:lumMod val="40000"/>
                        <a:lumOff val="60000"/>
                      </a:schemeClr>
                    </a:solidFill>
                  </a:tcPr>
                </a:tc>
                <a:extLst>
                  <a:ext uri="{0D108BD9-81ED-4DB2-BD59-A6C34878D82A}">
                    <a16:rowId xmlns:a16="http://schemas.microsoft.com/office/drawing/2014/main" val="753507795"/>
                  </a:ext>
                </a:extLst>
              </a:tr>
            </a:tbl>
          </a:graphicData>
        </a:graphic>
      </p:graphicFrame>
    </p:spTree>
    <p:extLst>
      <p:ext uri="{BB962C8B-B14F-4D97-AF65-F5344CB8AC3E}">
        <p14:creationId xmlns:p14="http://schemas.microsoft.com/office/powerpoint/2010/main" val="18538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565" y="361688"/>
            <a:ext cx="8035925" cy="744538"/>
          </a:xfrm>
        </p:spPr>
        <p:txBody>
          <a:bodyPr>
            <a:normAutofit/>
          </a:bodyPr>
          <a:lstStyle/>
          <a:p>
            <a:r>
              <a:rPr lang="en-US" sz="3600" b="0"/>
              <a:t>INTEGRITY Enrollment</a:t>
            </a:r>
          </a:p>
        </p:txBody>
      </p:sp>
      <p:sp>
        <p:nvSpPr>
          <p:cNvPr id="4" name="TextBox 3"/>
          <p:cNvSpPr txBox="1"/>
          <p:nvPr/>
        </p:nvSpPr>
        <p:spPr>
          <a:xfrm>
            <a:off x="479686" y="1313456"/>
            <a:ext cx="8349522" cy="3970318"/>
          </a:xfrm>
          <a:prstGeom prst="rect">
            <a:avLst/>
          </a:prstGeom>
          <a:noFill/>
        </p:spPr>
        <p:txBody>
          <a:bodyPr wrap="square" lIns="91440" tIns="45720" rIns="91440" bIns="45720" rtlCol="0" anchor="t">
            <a:spAutoFit/>
          </a:bodyPr>
          <a:lstStyle/>
          <a:p>
            <a:r>
              <a:rPr lang="en-US" b="1">
                <a:latin typeface="Garamond"/>
              </a:rPr>
              <a:t>Enrollee Ombudsman - </a:t>
            </a:r>
            <a:r>
              <a:rPr lang="en-US">
                <a:latin typeface="Garamond"/>
              </a:rPr>
              <a:t>EOHHS contracts with Rhode Island Parent Information Network (RIPIN) to provide Ombudsman services for the Medicare-Medicaid eligible population in Rhode Island. The enrollee ombudsman can answer questions and help enrollees understand how to resolve an issue.  For more details, visit </a:t>
            </a:r>
            <a:r>
              <a:rPr lang="en-US">
                <a:latin typeface="Garamond"/>
                <a:hlinkClick r:id="rId3" action="ppaction://hlinkfile"/>
              </a:rPr>
              <a:t>RIPIN.</a:t>
            </a:r>
            <a:endParaRPr lang="en-US" b="1">
              <a:latin typeface="Garamond" panose="02020404030301010803" pitchFamily="18" charset="0"/>
            </a:endParaRPr>
          </a:p>
          <a:p>
            <a:endParaRPr lang="en-US" b="1">
              <a:latin typeface="Garamond" panose="02020404030301010803" pitchFamily="18" charset="0"/>
            </a:endParaRPr>
          </a:p>
          <a:p>
            <a:r>
              <a:rPr lang="en-US" b="1">
                <a:latin typeface="Garamond"/>
              </a:rPr>
              <a:t>Enrollment Counselor - </a:t>
            </a:r>
            <a:r>
              <a:rPr lang="en-US">
                <a:latin typeface="Garamond"/>
              </a:rPr>
              <a:t>EOHHS contracts with an independent entity to process all enrollment and disenrollment. The enrollment counselor provides unbiased education on MMPs and other enrollment choices and ensures ongoing customer service for individuals eligible for the Demonstration.</a:t>
            </a:r>
          </a:p>
          <a:p>
            <a:endParaRPr lang="en-US">
              <a:latin typeface="Garamond"/>
            </a:endParaRPr>
          </a:p>
          <a:p>
            <a:r>
              <a:rPr lang="en-US" b="1">
                <a:latin typeface="Garamond"/>
              </a:rPr>
              <a:t>Neighborhood Member Advocate -</a:t>
            </a:r>
            <a:r>
              <a:rPr lang="en-US">
                <a:latin typeface="Garamond"/>
              </a:rPr>
              <a:t> The member advocate ensures the interests of members are understood, promoted and addressed by Neighborhood. He/she responds to member issues, works collaboratively with EOHHS to resolve problems and assists members in navigating the health plan and the larger health care system. </a:t>
            </a:r>
            <a:endParaRPr lang="en-US">
              <a:ea typeface="Calibri" charset="0"/>
              <a:cs typeface="Calibri" charset="0"/>
            </a:endParaRPr>
          </a:p>
        </p:txBody>
      </p:sp>
    </p:spTree>
    <p:extLst>
      <p:ext uri="{BB962C8B-B14F-4D97-AF65-F5344CB8AC3E}">
        <p14:creationId xmlns:p14="http://schemas.microsoft.com/office/powerpoint/2010/main" val="354480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3" y="250553"/>
            <a:ext cx="7886700" cy="1047750"/>
          </a:xfrm>
        </p:spPr>
        <p:txBody>
          <a:bodyPr>
            <a:normAutofit/>
          </a:bodyPr>
          <a:lstStyle/>
          <a:p>
            <a:r>
              <a:rPr lang="en-US" sz="3600" b="0"/>
              <a:t>INTEGRITY Marketing Guidelines</a:t>
            </a:r>
          </a:p>
        </p:txBody>
      </p:sp>
      <p:sp>
        <p:nvSpPr>
          <p:cNvPr id="5" name="TextBox 4"/>
          <p:cNvSpPr txBox="1"/>
          <p:nvPr/>
        </p:nvSpPr>
        <p:spPr>
          <a:xfrm>
            <a:off x="464226" y="1028343"/>
            <a:ext cx="8215547" cy="2031325"/>
          </a:xfrm>
          <a:prstGeom prst="rect">
            <a:avLst/>
          </a:prstGeom>
          <a:noFill/>
        </p:spPr>
        <p:txBody>
          <a:bodyPr wrap="square" lIns="91440" tIns="45720" rIns="91440" bIns="45720" rtlCol="0" anchor="t">
            <a:spAutoFit/>
          </a:bodyPr>
          <a:lstStyle/>
          <a:p>
            <a:endParaRPr lang="en-US">
              <a:latin typeface="Garamond" panose="02020404030301010803" pitchFamily="18" charset="0"/>
            </a:endParaRPr>
          </a:p>
          <a:p>
            <a:r>
              <a:rPr lang="en-US">
                <a:latin typeface="Garamond"/>
              </a:rPr>
              <a:t>Neighborhood’s contract with CMS and EOHHS defines how Neighborhood and our providers can market and advertise INTEGRITY. Providers will comply with marketing guidelines outlined in the Medicare Marketing Guidelines including any limited English proficiency provisions.   </a:t>
            </a:r>
          </a:p>
          <a:p>
            <a:endParaRPr lang="en-US">
              <a:latin typeface="Garamond"/>
            </a:endParaRPr>
          </a:p>
          <a:p>
            <a:endParaRPr lang="en-US"/>
          </a:p>
        </p:txBody>
      </p:sp>
      <p:sp>
        <p:nvSpPr>
          <p:cNvPr id="6" name="TextBox 5">
            <a:extLst>
              <a:ext uri="{FF2B5EF4-FFF2-40B4-BE49-F238E27FC236}">
                <a16:creationId xmlns:a16="http://schemas.microsoft.com/office/drawing/2014/main" id="{30D0BE1E-AF54-4627-9CA5-CF50D67D14AD}"/>
              </a:ext>
            </a:extLst>
          </p:cNvPr>
          <p:cNvSpPr txBox="1"/>
          <p:nvPr/>
        </p:nvSpPr>
        <p:spPr>
          <a:xfrm>
            <a:off x="464226" y="2816910"/>
            <a:ext cx="8089839" cy="1200329"/>
          </a:xfrm>
          <a:prstGeom prst="rect">
            <a:avLst/>
          </a:prstGeom>
          <a:noFill/>
          <a:ln w="28575" cmpd="sng">
            <a:solidFill>
              <a:srgbClr val="208F44"/>
            </a:solidFill>
          </a:ln>
        </p:spPr>
        <p:txBody>
          <a:bodyPr wrap="square">
            <a:spAutoFit/>
          </a:bodyPr>
          <a:lstStyle/>
          <a:p>
            <a:pPr algn="ctr"/>
            <a:r>
              <a:rPr lang="en-US" b="1">
                <a:solidFill>
                  <a:srgbClr val="00742F"/>
                </a:solidFill>
                <a:latin typeface="Garamond"/>
              </a:rPr>
              <a:t>Providers may not include any references to their affiliation with INTEGRITY MMP in their marketing or advertising without prior approval.  Neighborhood will submit all designated marketing materials and scripts to CMS and EOHHS to obtain approval prior to distribution or display</a:t>
            </a:r>
            <a:r>
              <a:rPr lang="en-US">
                <a:latin typeface="Garamond"/>
              </a:rPr>
              <a:t>. </a:t>
            </a:r>
          </a:p>
        </p:txBody>
      </p:sp>
      <p:sp>
        <p:nvSpPr>
          <p:cNvPr id="8" name="TextBox 7">
            <a:extLst>
              <a:ext uri="{FF2B5EF4-FFF2-40B4-BE49-F238E27FC236}">
                <a16:creationId xmlns:a16="http://schemas.microsoft.com/office/drawing/2014/main" id="{E4A87396-EBD0-4CC3-B3E6-0E77AD37D2D4}"/>
              </a:ext>
            </a:extLst>
          </p:cNvPr>
          <p:cNvSpPr txBox="1"/>
          <p:nvPr/>
        </p:nvSpPr>
        <p:spPr>
          <a:xfrm>
            <a:off x="464226" y="4525069"/>
            <a:ext cx="7824567" cy="646331"/>
          </a:xfrm>
          <a:prstGeom prst="rect">
            <a:avLst/>
          </a:prstGeom>
          <a:noFill/>
        </p:spPr>
        <p:txBody>
          <a:bodyPr wrap="square">
            <a:spAutoFit/>
          </a:bodyPr>
          <a:lstStyle/>
          <a:p>
            <a:pPr algn="ctr"/>
            <a:r>
              <a:rPr lang="en-US" b="1" i="1">
                <a:latin typeface="Garamond"/>
              </a:rPr>
              <a:t>Please contact Neighborhood prior to beginning any communications or marketing initiatives.</a:t>
            </a:r>
            <a:endParaRPr lang="en-US" b="1" i="1"/>
          </a:p>
        </p:txBody>
      </p:sp>
    </p:spTree>
    <p:extLst>
      <p:ext uri="{BB962C8B-B14F-4D97-AF65-F5344CB8AC3E}">
        <p14:creationId xmlns:p14="http://schemas.microsoft.com/office/powerpoint/2010/main" val="12082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09480"/>
            <a:ext cx="7886700" cy="720056"/>
          </a:xfrm>
        </p:spPr>
        <p:txBody>
          <a:bodyPr>
            <a:normAutofit/>
          </a:bodyPr>
          <a:lstStyle/>
          <a:p>
            <a:r>
              <a:rPr lang="en-US" sz="3600" b="0"/>
              <a:t>Training Overview</a:t>
            </a:r>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a:latin typeface="Garamond" panose="02020404030301010803" pitchFamily="18" charset="0"/>
              </a:rPr>
              <a:t>Neighborhood Health Plan of Rhode Island (Neighborhood) developed this training to assure the quality and integration of services available to members.</a:t>
            </a:r>
            <a:r>
              <a:rPr lang="en-US" sz="500">
                <a:latin typeface="Garamond" panose="02020404030301010803" pitchFamily="18" charset="0"/>
              </a:rPr>
              <a:t>  </a:t>
            </a:r>
            <a:r>
              <a:rPr lang="en-US">
                <a:latin typeface="Garamond" panose="02020404030301010803" pitchFamily="18" charset="0"/>
              </a:rPr>
              <a:t>This curriculum is designed for all network providers and includes a focused training on Neighborhood’s Medicare-Medicaid Plan (MMP), INTEGRITY. </a:t>
            </a:r>
          </a:p>
        </p:txBody>
      </p:sp>
      <p:sp>
        <p:nvSpPr>
          <p:cNvPr id="6" name="TextBox 5"/>
          <p:cNvSpPr txBox="1"/>
          <p:nvPr/>
        </p:nvSpPr>
        <p:spPr>
          <a:xfrm>
            <a:off x="373011" y="2515930"/>
            <a:ext cx="8446524" cy="2108269"/>
          </a:xfrm>
          <a:prstGeom prst="rect">
            <a:avLst/>
          </a:prstGeom>
          <a:solidFill>
            <a:schemeClr val="accent6">
              <a:lumMod val="20000"/>
              <a:lumOff val="80000"/>
              <a:alpha val="34000"/>
            </a:schemeClr>
          </a:solidFill>
          <a:ln>
            <a:solidFill>
              <a:schemeClr val="tx1"/>
            </a:solidFill>
          </a:ln>
        </p:spPr>
        <p:txBody>
          <a:bodyPr wrap="square" rtlCol="0">
            <a:spAutoFit/>
          </a:bodyPr>
          <a:lstStyle/>
          <a:p>
            <a:r>
              <a:rPr lang="en-US" dirty="0">
                <a:latin typeface="Garamond" panose="02020404030301010803" pitchFamily="18" charset="0"/>
              </a:rPr>
              <a:t>Prior to treating members (or within 60-days of notification), and annually thereafter, Neighborhood providers must complete this provider training requirement. </a:t>
            </a:r>
          </a:p>
          <a:p>
            <a:endParaRPr lang="en-US" sz="500" dirty="0">
              <a:latin typeface="Garamond" panose="02020404030301010803" pitchFamily="18" charset="0"/>
            </a:endParaRPr>
          </a:p>
          <a:p>
            <a:pPr marL="285750" indent="-285750">
              <a:buFont typeface="Arial" panose="020B0604020202020204" pitchFamily="34" charset="0"/>
              <a:buChar char="•"/>
            </a:pPr>
            <a:r>
              <a:rPr lang="en-US" b="1" dirty="0">
                <a:latin typeface="Garamond" panose="02020404030301010803" pitchFamily="18" charset="0"/>
              </a:rPr>
              <a:t>An authorized representative from each provider organization must complete the training and attest to having done so (link to attestation at the end of this training). By attesting, the authorized representative has agreed to educate and review Neighborhood’s training with all providers in their organization who provide direct member care.</a:t>
            </a:r>
            <a:endParaRPr lang="en-US" dirty="0"/>
          </a:p>
        </p:txBody>
      </p:sp>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673" y="291646"/>
            <a:ext cx="8050213" cy="752475"/>
          </a:xfrm>
        </p:spPr>
        <p:txBody>
          <a:bodyPr>
            <a:normAutofit/>
          </a:bodyPr>
          <a:lstStyle/>
          <a:p>
            <a:r>
              <a:rPr lang="en-US" sz="3600" b="0"/>
              <a:t>ADA Compliance </a:t>
            </a:r>
          </a:p>
        </p:txBody>
      </p:sp>
      <p:sp>
        <p:nvSpPr>
          <p:cNvPr id="5" name="TextBox 4"/>
          <p:cNvSpPr txBox="1"/>
          <p:nvPr/>
        </p:nvSpPr>
        <p:spPr>
          <a:xfrm>
            <a:off x="464695" y="1117600"/>
            <a:ext cx="8050655" cy="2677656"/>
          </a:xfrm>
          <a:prstGeom prst="rect">
            <a:avLst/>
          </a:prstGeom>
          <a:noFill/>
        </p:spPr>
        <p:txBody>
          <a:bodyPr wrap="square" lIns="91440" tIns="45720" rIns="91440" bIns="45720" rtlCol="0" anchor="t">
            <a:spAutoFit/>
          </a:bodyPr>
          <a:lstStyle/>
          <a:p>
            <a:r>
              <a:rPr lang="en-US">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a:latin typeface="Garamond" panose="02020404030301010803" pitchFamily="18" charset="0"/>
            </a:endParaRPr>
          </a:p>
          <a:p>
            <a:r>
              <a:rPr lang="en-US" kern="0">
                <a:latin typeface="Garamond"/>
              </a:rPr>
              <a:t>Persons with disabilities must have:</a:t>
            </a:r>
          </a:p>
          <a:p>
            <a:pPr marL="800100" lvl="1" indent="-342900">
              <a:buFont typeface="Wingdings" panose="05000000000000000000" pitchFamily="2" charset="2"/>
              <a:buChar char="ü"/>
            </a:pPr>
            <a:r>
              <a:rPr lang="en-US" kern="0">
                <a:latin typeface="Garamond"/>
              </a:rPr>
              <a:t>Access to programs</a:t>
            </a:r>
          </a:p>
          <a:p>
            <a:pPr marL="800100" lvl="1" indent="-342900">
              <a:buFont typeface="Wingdings" panose="05000000000000000000" pitchFamily="2" charset="2"/>
              <a:buChar char="ü"/>
            </a:pPr>
            <a:r>
              <a:rPr lang="en-US" kern="0">
                <a:latin typeface="Garamond"/>
              </a:rPr>
              <a:t>Opportunities for effective communication</a:t>
            </a:r>
          </a:p>
          <a:p>
            <a:pPr marL="800100" lvl="1" indent="-342900">
              <a:buFont typeface="Wingdings" panose="05000000000000000000" pitchFamily="2" charset="2"/>
              <a:buChar char="ü"/>
            </a:pPr>
            <a:r>
              <a:rPr lang="en-US" kern="0">
                <a:latin typeface="Garamond"/>
              </a:rPr>
              <a:t>Physical accessibility (parking, exam rooms, restrooms, etc.)</a:t>
            </a:r>
          </a:p>
          <a:p>
            <a:endParaRPr lang="en-US">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3197281397"/>
              </p:ext>
            </p:extLst>
          </p:nvPr>
        </p:nvGraphicFramePr>
        <p:xfrm>
          <a:off x="464695" y="3742189"/>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3161483436"/>
              </p:ext>
            </p:extLst>
          </p:nvPr>
        </p:nvGraphicFramePr>
        <p:xfrm>
          <a:off x="1716947" y="5222359"/>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a:solidFill>
                            <a:schemeClr val="tx1"/>
                          </a:solidFill>
                          <a:latin typeface="Garamond" panose="02020404030301010803" pitchFamily="18" charset="0"/>
                          <a:hlinkClick r:id="rId7"/>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33902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09408" y="165137"/>
            <a:ext cx="8169275" cy="804863"/>
          </a:xfrm>
        </p:spPr>
        <p:txBody>
          <a:bodyPr>
            <a:normAutofit/>
          </a:bodyPr>
          <a:lstStyle/>
          <a:p>
            <a:r>
              <a:rPr lang="en-US" altLang="en-US" sz="3600" b="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91983" y="893800"/>
            <a:ext cx="7886700" cy="426240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t"/>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1800">
                <a:latin typeface="Garamond"/>
                <a:ea typeface="ＭＳ Ｐゴシック"/>
                <a:cs typeface="Calibri"/>
              </a:rPr>
              <a:t>Providers need to make reasonable accommodations for members, including but not limited to: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large print (at least 16-point font) versions of all written materials to individuals with visual impairments. </a:t>
            </a:r>
            <a:endParaRPr lang="en-US" sz="1800">
              <a:latin typeface="Garamond" panose="02020404030301010803" pitchFamily="18"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that all written materials are available in formats compatible with optical recognition software.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Reading notices and other written materials to patients upon request.</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Assisting patients with filling out forms over the telephone.</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Ensuring effective communication email, telephone, personal assistance, etc.</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TTY, computer-aided transcription services, telephone handset amplifiers, assistive listening systems, closed caption decoders, videotext displays and qualified interpreters for persons who are deaf.</a:t>
            </a:r>
          </a:p>
          <a:p>
            <a:pPr marL="342900" indent="-342900">
              <a:spcBef>
                <a:spcPts val="300"/>
              </a:spcBef>
              <a:spcAft>
                <a:spcPts val="200"/>
              </a:spcAft>
              <a:buFont typeface="Arial" panose="020B0604020202020204" pitchFamily="34" charset="0"/>
              <a:buChar char="•"/>
            </a:pPr>
            <a:r>
              <a:rPr lang="en-US" sz="1800">
                <a:latin typeface="Garamond"/>
                <a:ea typeface="ＭＳ Ｐゴシック"/>
                <a:cs typeface="Calibri"/>
              </a:rPr>
              <a:t>Providing individualized forms of assistance.</a:t>
            </a:r>
            <a:endParaRPr lang="en-US" altLang="en-US" sz="1600">
              <a:latin typeface="Helvetica" panose="020B0604020202020204" pitchFamily="34" charset="0"/>
            </a:endParaRPr>
          </a:p>
        </p:txBody>
      </p:sp>
      <p:graphicFrame>
        <p:nvGraphicFramePr>
          <p:cNvPr id="6" name="Table 2">
            <a:extLst>
              <a:ext uri="{FF2B5EF4-FFF2-40B4-BE49-F238E27FC236}">
                <a16:creationId xmlns:a16="http://schemas.microsoft.com/office/drawing/2014/main" id="{43833320-55F1-4AFA-A208-DE569F30F958}"/>
              </a:ext>
            </a:extLst>
          </p:cNvPr>
          <p:cNvGraphicFramePr>
            <a:graphicFrameLocks noGrp="1"/>
          </p:cNvGraphicFramePr>
          <p:nvPr>
            <p:extLst>
              <p:ext uri="{D42A27DB-BD31-4B8C-83A1-F6EECF244321}">
                <p14:modId xmlns:p14="http://schemas.microsoft.com/office/powerpoint/2010/main" val="4115696447"/>
              </p:ext>
            </p:extLst>
          </p:nvPr>
        </p:nvGraphicFramePr>
        <p:xfrm>
          <a:off x="1716947" y="5251226"/>
          <a:ext cx="6571846" cy="359267"/>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59267">
                <a:tc>
                  <a:txBody>
                    <a:bodyPr/>
                    <a:lstStyle/>
                    <a:p>
                      <a:r>
                        <a:rPr lang="en-US" sz="1600">
                          <a:solidFill>
                            <a:schemeClr val="tx1"/>
                          </a:solidFill>
                          <a:latin typeface="Garamond" panose="02020404030301010803" pitchFamily="18" charset="0"/>
                          <a:hlinkClick r:id="rId3"/>
                        </a:rPr>
                        <a:t>Click here for more information on ADA standards for accessible design.</a:t>
                      </a:r>
                      <a:endParaRPr lang="en-US" sz="1600">
                        <a:solidFill>
                          <a:schemeClr val="tx1"/>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29408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rgbClr val="208F4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normAutofit/>
          </a:bodyPr>
          <a:lstStyle/>
          <a:p>
            <a:r>
              <a:rPr lang="en-US" altLang="en-US" sz="3600" b="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403122" y="1100229"/>
            <a:ext cx="8888362" cy="1200329"/>
          </a:xfrm>
          <a:prstGeom prst="rect">
            <a:avLst/>
          </a:prstGeom>
          <a:noFill/>
        </p:spPr>
        <p:txBody>
          <a:bodyPr wrap="square" rtlCol="0">
            <a:spAutoFit/>
          </a:bodyPr>
          <a:lstStyle/>
          <a:p>
            <a:r>
              <a:rPr lang="en-US" b="1" kern="0">
                <a:solidFill>
                  <a:schemeClr val="tx2"/>
                </a:solidFill>
                <a:latin typeface="Garamond" panose="02020404030301010803" pitchFamily="18" charset="0"/>
                <a:cs typeface="Calibri" panose="020F0502020204030204" pitchFamily="34" charset="0"/>
              </a:rPr>
              <a:t>Culture -  </a:t>
            </a:r>
            <a:r>
              <a:rPr lang="en-US" kern="0">
                <a:latin typeface="Garamond" panose="02020404030301010803" pitchFamily="18" charset="0"/>
                <a:cs typeface="Calibri" panose="020F0502020204030204" pitchFamily="34" charset="0"/>
              </a:rPr>
              <a:t>The customary beliefs, social forms, and material traits of a racial, religious, or social group + </a:t>
            </a:r>
            <a:r>
              <a:rPr lang="en-US" b="1" kern="0">
                <a:solidFill>
                  <a:schemeClr val="tx2"/>
                </a:solidFill>
                <a:latin typeface="Garamond" panose="02020404030301010803" pitchFamily="18" charset="0"/>
                <a:cs typeface="Calibri" panose="020F0502020204030204" pitchFamily="34" charset="0"/>
              </a:rPr>
              <a:t>Competence –  </a:t>
            </a:r>
            <a:r>
              <a:rPr lang="en-US" kern="0">
                <a:latin typeface="Garamond" panose="02020404030301010803" pitchFamily="18" charset="0"/>
                <a:cs typeface="Calibri" panose="020F0502020204030204" pitchFamily="34" charset="0"/>
              </a:rPr>
              <a:t>The ability to do something successfully or efficiently</a:t>
            </a:r>
          </a:p>
          <a:p>
            <a:endParaRPr lang="en-US" kern="0">
              <a:latin typeface="Helvetica" panose="020B0604020202020204" pitchFamily="34" charset="0"/>
            </a:endParaRPr>
          </a:p>
          <a:p>
            <a:endParaRPr lang="en-US" kern="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b="1">
                <a:solidFill>
                  <a:schemeClr val="bg1"/>
                </a:solidFill>
                <a:latin typeface="Garamond" panose="02020404030301010803" pitchFamily="18" charset="0"/>
                <a:cs typeface="Helvetica" panose="020B0604020202020204" pitchFamily="34" charset="0"/>
              </a:rPr>
              <a:t>What is cultural competence?</a:t>
            </a:r>
          </a:p>
          <a:p>
            <a:pPr algn="ctr"/>
            <a:endParaRPr lang="en-US" sz="1100">
              <a:solidFill>
                <a:schemeClr val="bg1"/>
              </a:solidFill>
              <a:latin typeface="Helvetica" panose="020B0604020202020204" pitchFamily="34" charset="0"/>
              <a:cs typeface="Helvetica" panose="020B0604020202020204" pitchFamily="34" charset="0"/>
            </a:endParaRPr>
          </a:p>
          <a:p>
            <a:pPr algn="ctr"/>
            <a:r>
              <a:rPr lang="en-US" sz="200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p>
        </p:txBody>
      </p:sp>
      <p:sp>
        <p:nvSpPr>
          <p:cNvPr id="6" name="TextBox 5"/>
          <p:cNvSpPr txBox="1"/>
          <p:nvPr/>
        </p:nvSpPr>
        <p:spPr>
          <a:xfrm>
            <a:off x="403122" y="3935858"/>
            <a:ext cx="8214360" cy="1200329"/>
          </a:xfrm>
          <a:prstGeom prst="rect">
            <a:avLst/>
          </a:prstGeom>
          <a:noFill/>
        </p:spPr>
        <p:txBody>
          <a:bodyPr wrap="square" lIns="91440" tIns="45720" rIns="91440" bIns="45720" rtlCol="0" anchor="t">
            <a:spAutoFit/>
          </a:bodyPr>
          <a:lstStyle/>
          <a:p>
            <a:r>
              <a:rPr lang="en-US" altLang="en-US" kern="0">
                <a:latin typeface="Garamond"/>
                <a:cs typeface="Calibri"/>
              </a:rPr>
              <a:t>Cultural competence enables providers to deliver services that are </a:t>
            </a:r>
            <a:r>
              <a:rPr lang="en-US" altLang="en-US" u="sng" kern="0">
                <a:latin typeface="Garamond"/>
                <a:cs typeface="Calibri"/>
              </a:rPr>
              <a:t>respectful</a:t>
            </a:r>
            <a:r>
              <a:rPr lang="en-US" altLang="en-US" kern="0">
                <a:latin typeface="Garamond"/>
                <a:cs typeface="Calibri"/>
              </a:rPr>
              <a:t> of and </a:t>
            </a:r>
            <a:r>
              <a:rPr lang="en-US" altLang="en-US" u="sng" kern="0">
                <a:latin typeface="Garamond"/>
                <a:cs typeface="Calibri"/>
              </a:rPr>
              <a:t>responsive</a:t>
            </a:r>
            <a:r>
              <a:rPr lang="en-US" altLang="en-US" kern="0">
                <a:latin typeface="Garamond"/>
                <a:cs typeface="Calibri"/>
              </a:rPr>
              <a:t> to the health beliefs, practices and cultural and linguistic needs of diverse patients.</a:t>
            </a:r>
          </a:p>
          <a:p>
            <a:endParaRPr lang="en-US"/>
          </a:p>
        </p:txBody>
      </p:sp>
      <p:sp>
        <p:nvSpPr>
          <p:cNvPr id="11" name="TextBox 10">
            <a:extLst>
              <a:ext uri="{FF2B5EF4-FFF2-40B4-BE49-F238E27FC236}">
                <a16:creationId xmlns:a16="http://schemas.microsoft.com/office/drawing/2014/main" id="{F8E8EFE0-0726-41DC-AA5B-988084636241}"/>
              </a:ext>
            </a:extLst>
          </p:cNvPr>
          <p:cNvSpPr txBox="1"/>
          <p:nvPr/>
        </p:nvSpPr>
        <p:spPr>
          <a:xfrm>
            <a:off x="985181" y="4889386"/>
            <a:ext cx="7125817" cy="646331"/>
          </a:xfrm>
          <a:prstGeom prst="rect">
            <a:avLst/>
          </a:prstGeom>
          <a:noFill/>
        </p:spPr>
        <p:txBody>
          <a:bodyPr wrap="square">
            <a:spAutoFit/>
          </a:bodyPr>
          <a:lstStyle/>
          <a:p>
            <a:r>
              <a:rPr lang="en-US">
                <a:solidFill>
                  <a:srgbClr val="00742F"/>
                </a:solidFill>
                <a:latin typeface="Garamond" panose="02020404030301010803" pitchFamily="18" charset="0"/>
                <a:hlinkClick r:id="rId3"/>
              </a:rPr>
              <a:t>Training Culturally Competent Direct Care Workers: Key Considerations for Long-Term Services and Supports Providers</a:t>
            </a:r>
            <a:endParaRPr lang="en-US">
              <a:latin typeface="Garamond" panose="02020404030301010803" pitchFamily="18" charset="0"/>
            </a:endParaRPr>
          </a:p>
        </p:txBody>
      </p:sp>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E74EC4-3798-49FE-9A0D-042B9487C611}"/>
              </a:ext>
            </a:extLst>
          </p:cNvPr>
          <p:cNvGraphicFramePr/>
          <p:nvPr>
            <p:extLst>
              <p:ext uri="{D42A27DB-BD31-4B8C-83A1-F6EECF244321}">
                <p14:modId xmlns:p14="http://schemas.microsoft.com/office/powerpoint/2010/main" val="2727622134"/>
              </p:ext>
            </p:extLst>
          </p:nvPr>
        </p:nvGraphicFramePr>
        <p:xfrm>
          <a:off x="639096" y="956733"/>
          <a:ext cx="7865807" cy="507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A128B6B-3A45-433A-8620-5EE9EE14371D}"/>
              </a:ext>
            </a:extLst>
          </p:cNvPr>
          <p:cNvSpPr txBox="1">
            <a:spLocks/>
          </p:cNvSpPr>
          <p:nvPr/>
        </p:nvSpPr>
        <p:spPr>
          <a:xfrm>
            <a:off x="177800" y="59267"/>
            <a:ext cx="8568267" cy="89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lgn="ctr" fontAlgn="auto">
              <a:spcAft>
                <a:spcPts val="0"/>
              </a:spcAft>
            </a:pPr>
            <a:r>
              <a:rPr lang="en-US" altLang="en-US" sz="3600" b="0" dirty="0">
                <a:latin typeface="Cabin" panose="00000500000000000000" pitchFamily="2" charset="0"/>
                <a:ea typeface="ＭＳ Ｐゴシック" pitchFamily="34" charset="-128"/>
                <a:cs typeface="Helvetica" charset="0"/>
              </a:rPr>
              <a:t>Becoming a Culturally Competent Provider</a:t>
            </a:r>
          </a:p>
        </p:txBody>
      </p:sp>
    </p:spTree>
    <p:extLst>
      <p:ext uri="{BB962C8B-B14F-4D97-AF65-F5344CB8AC3E}">
        <p14:creationId xmlns:p14="http://schemas.microsoft.com/office/powerpoint/2010/main" val="234991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88000" y="263340"/>
            <a:ext cx="8132763" cy="896593"/>
          </a:xfrm>
        </p:spPr>
        <p:txBody>
          <a:bodyPr>
            <a:normAutofit/>
          </a:bodyPr>
          <a:lstStyle/>
          <a:p>
            <a:pPr algn="ctr"/>
            <a:r>
              <a:rPr lang="en-US" altLang="en-US" sz="3600" b="0">
                <a:latin typeface="Cabin"/>
                <a:ea typeface="ＭＳ Ｐゴシック"/>
                <a:cs typeface="Helvetica"/>
              </a:rPr>
              <a:t>Barriers to Culturally Competent Care</a:t>
            </a:r>
            <a:endParaRPr lang="en-US" altLang="en-US" sz="3600" b="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799379836"/>
              </p:ext>
            </p:extLst>
          </p:nvPr>
        </p:nvGraphicFramePr>
        <p:xfrm>
          <a:off x="623093" y="14118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fontScale="90000"/>
          </a:bodyPr>
          <a:lstStyle/>
          <a:p>
            <a:r>
              <a:rPr lang="en-US" sz="4000" b="0">
                <a:latin typeface="Cabin"/>
              </a:rPr>
              <a:t>Member Complaints or Grievances </a:t>
            </a:r>
            <a:br>
              <a:rPr lang="en-US" sz="3600" b="0"/>
            </a:br>
            <a:r>
              <a:rPr lang="en-US" sz="2200" b="0"/>
              <a:t>(</a:t>
            </a:r>
            <a:r>
              <a:rPr lang="en-US" sz="2200" b="0" i="1">
                <a:latin typeface="Cabin"/>
              </a:rPr>
              <a:t>All Lines of Business)</a:t>
            </a:r>
            <a:endParaRPr lang="en-US" altLang="en-US" sz="2200" b="0" i="1">
              <a:latin typeface="Helvetica" charset="0"/>
              <a:cs typeface="Helvetica" charset="0"/>
            </a:endParaRPr>
          </a:p>
        </p:txBody>
      </p:sp>
      <p:sp>
        <p:nvSpPr>
          <p:cNvPr id="4" name="Content Placeholder 3"/>
          <p:cNvSpPr>
            <a:spLocks noGrp="1"/>
          </p:cNvSpPr>
          <p:nvPr>
            <p:ph sz="half" idx="4294967295"/>
          </p:nvPr>
        </p:nvSpPr>
        <p:spPr>
          <a:xfrm>
            <a:off x="462526" y="1579563"/>
            <a:ext cx="8357009" cy="3946166"/>
          </a:xfrm>
        </p:spPr>
        <p:txBody>
          <a:bodyPr>
            <a:normAutofit/>
          </a:bodyPr>
          <a:lstStyle/>
          <a:p>
            <a:pPr>
              <a:buClr>
                <a:srgbClr val="208F44"/>
              </a:buClr>
              <a:buFont typeface="Wingdings" panose="05000000000000000000" pitchFamily="2" charset="2"/>
              <a:buChar char="v"/>
            </a:pPr>
            <a:r>
              <a:rPr lang="en-US" sz="1800">
                <a:cs typeface="Calibri" panose="020F0502020204030204" pitchFamily="34" charset="0"/>
              </a:rPr>
              <a:t>A complaint or grievance is an oral or written expression of dissatisfaction from a member or his/her authorized representative. </a:t>
            </a:r>
          </a:p>
          <a:p>
            <a:pPr>
              <a:buClr>
                <a:srgbClr val="208F44"/>
              </a:buClr>
              <a:buFont typeface="Wingdings" panose="05000000000000000000" pitchFamily="2" charset="2"/>
              <a:buChar char="v"/>
            </a:pPr>
            <a:r>
              <a:rPr lang="en-US" sz="1800">
                <a:cs typeface="Calibri" panose="020F0502020204030204" pitchFamily="34" charset="0"/>
              </a:rPr>
              <a:t>Neighborhood will review any circumstance that gives the member cause for protest, causes disruption of care, creates anxiety, or leads to dissatisfaction with the plan or treatment received from a plan provider.</a:t>
            </a:r>
          </a:p>
          <a:p>
            <a:pPr>
              <a:buClr>
                <a:srgbClr val="208F44"/>
              </a:buClr>
              <a:buFont typeface="Wingdings" panose="05000000000000000000" pitchFamily="2" charset="2"/>
              <a:buChar char="v"/>
            </a:pPr>
            <a:r>
              <a:rPr lang="en-US" sz="1800">
                <a:cs typeface="Calibri" panose="020F0502020204030204" pitchFamily="34" charset="0"/>
              </a:rPr>
              <a:t>Members may file a complaint or a grievance verbally or in writing directly with Neighborhood or through an authorized representative.</a:t>
            </a:r>
          </a:p>
          <a:p>
            <a:pPr>
              <a:buClr>
                <a:srgbClr val="208F44"/>
              </a:buClr>
              <a:buFont typeface="Wingdings" panose="05000000000000000000" pitchFamily="2" charset="2"/>
              <a:buChar char="v"/>
            </a:pPr>
            <a:r>
              <a:rPr lang="en-US" sz="1800">
                <a:latin typeface="Garamond"/>
              </a:rPr>
              <a:t>Neighborhood’s Grievance and Appeals Unit (GAU) will contact the office in question to allow the provider the opportunity to review the concerns and provide a response.</a:t>
            </a:r>
          </a:p>
          <a:p>
            <a:pPr>
              <a:buClr>
                <a:srgbClr val="208F44"/>
              </a:buClr>
              <a:buFont typeface="Wingdings" panose="05000000000000000000" pitchFamily="2" charset="2"/>
              <a:buChar char="v"/>
            </a:pPr>
            <a:r>
              <a:rPr lang="en-US" sz="1800">
                <a:cs typeface="Calibri" panose="020F0502020204030204" pitchFamily="34" charset="0"/>
              </a:rPr>
              <a:t>The provider is required to comply with Neighborhood’s request as soon as possible and within fourteen (14) calendar days.</a:t>
            </a:r>
          </a:p>
          <a:p>
            <a:endParaRPr lang="en-US" sz="1800">
              <a:cs typeface="Calibri" panose="020F0502020204030204" pitchFamily="34" charset="0"/>
            </a:endParaRPr>
          </a:p>
          <a:p>
            <a:endParaRPr lang="en-US" sz="1800">
              <a:cs typeface="Calibri" panose="020F0502020204030204" pitchFamily="34" charset="0"/>
            </a:endParaRPr>
          </a:p>
          <a:p>
            <a:pPr marL="0" indent="0">
              <a:buNone/>
            </a:pPr>
            <a:endParaRPr lang="en-US" sz="1800">
              <a:cs typeface="Calibri" panose="020F0502020204030204" pitchFamily="34" charset="0"/>
            </a:endParaRPr>
          </a:p>
          <a:p>
            <a:endParaRPr lang="en-US"/>
          </a:p>
        </p:txBody>
      </p:sp>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Tree>
    <p:extLst>
      <p:ext uri="{BB962C8B-B14F-4D97-AF65-F5344CB8AC3E}">
        <p14:creationId xmlns:p14="http://schemas.microsoft.com/office/powerpoint/2010/main" val="342008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sz="3600" b="0"/>
              <a:t>Clinical (Medical Necessity) Appeals</a:t>
            </a:r>
            <a:endParaRPr lang="en-US" sz="2400" b="0"/>
          </a:p>
        </p:txBody>
      </p:sp>
      <p:sp>
        <p:nvSpPr>
          <p:cNvPr id="4" name="TextBox 3"/>
          <p:cNvSpPr txBox="1"/>
          <p:nvPr/>
        </p:nvSpPr>
        <p:spPr>
          <a:xfrm>
            <a:off x="566265" y="2385472"/>
            <a:ext cx="8090479" cy="3323987"/>
          </a:xfrm>
          <a:prstGeom prst="rect">
            <a:avLst/>
          </a:prstGeom>
          <a:noFill/>
        </p:spPr>
        <p:txBody>
          <a:bodyPr wrap="square" lIns="91440" tIns="45720" rIns="91440" bIns="45720" rtlCol="0" anchor="t">
            <a:spAutoFit/>
          </a:bodyPr>
          <a:lstStyle/>
          <a:p>
            <a:r>
              <a:rPr lang="en-US" b="1">
                <a:solidFill>
                  <a:srgbClr val="208F44"/>
                </a:solidFill>
                <a:latin typeface="Garamond"/>
              </a:rPr>
              <a:t>Filing Timeframes</a:t>
            </a:r>
          </a:p>
          <a:p>
            <a:pPr marL="285750" indent="-285750">
              <a:buFont typeface="Arial" panose="020B0604020202020204" pitchFamily="34" charset="0"/>
              <a:buChar char="•"/>
            </a:pPr>
            <a:r>
              <a:rPr lang="en-US">
                <a:latin typeface="Garamond"/>
              </a:rPr>
              <a:t>INTEGRITY appeals must be filed within 60 days of the date of the initial denial.</a:t>
            </a:r>
          </a:p>
          <a:p>
            <a:pPr marL="285750" indent="-285750">
              <a:buFont typeface="Arial" panose="020B0604020202020204" pitchFamily="34" charset="0"/>
              <a:buChar char="•"/>
            </a:pPr>
            <a:r>
              <a:rPr lang="en-US">
                <a:latin typeface="Garamond"/>
              </a:rPr>
              <a:t>Medicaid appeals must be filed within 60 days of receiving the initial denial. </a:t>
            </a:r>
          </a:p>
          <a:p>
            <a:pPr marL="285750" indent="-285750">
              <a:spcAft>
                <a:spcPts val="600"/>
              </a:spcAft>
              <a:buFont typeface="Arial" panose="020B0604020202020204" pitchFamily="34" charset="0"/>
              <a:buChar char="•"/>
            </a:pPr>
            <a:r>
              <a:rPr lang="en-US">
                <a:latin typeface="Garamond"/>
              </a:rPr>
              <a:t>Commercial/Exchange appeals must be filed within 180 days of the initial denial.</a:t>
            </a:r>
          </a:p>
          <a:p>
            <a:pPr marL="285750" indent="-285750">
              <a:spcAft>
                <a:spcPts val="600"/>
              </a:spcAft>
              <a:buFont typeface="Arial" panose="020B0604020202020204" pitchFamily="34" charset="0"/>
              <a:buChar char="•"/>
            </a:pPr>
            <a:endParaRPr lang="en-US">
              <a:latin typeface="Garamond"/>
            </a:endParaRPr>
          </a:p>
          <a:p>
            <a:pPr>
              <a:spcBef>
                <a:spcPts val="0"/>
              </a:spcBef>
              <a:spcAft>
                <a:spcPts val="600"/>
              </a:spcAft>
            </a:pPr>
            <a:r>
              <a:rPr lang="en-US" b="1">
                <a:solidFill>
                  <a:srgbClr val="208F44"/>
                </a:solidFill>
                <a:latin typeface="Garamond"/>
              </a:rPr>
              <a:t>Types of INTEGRITY Appeals:</a:t>
            </a:r>
          </a:p>
          <a:p>
            <a:pPr marL="285750" indent="-285750">
              <a:spcBef>
                <a:spcPts val="0"/>
              </a:spcBef>
              <a:spcAft>
                <a:spcPts val="600"/>
              </a:spcAft>
              <a:buFont typeface="Arial" panose="020B0604020202020204" pitchFamily="34" charset="0"/>
              <a:buChar char="•"/>
            </a:pPr>
            <a:r>
              <a:rPr lang="en-US" b="1">
                <a:latin typeface="Garamond"/>
              </a:rPr>
              <a:t>Part C: </a:t>
            </a:r>
            <a:r>
              <a:rPr lang="en-US">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a:latin typeface="Garamond"/>
              </a:rPr>
              <a:t>Part D: </a:t>
            </a:r>
            <a:r>
              <a:rPr lang="en-US">
                <a:latin typeface="Garamond"/>
              </a:rPr>
              <a:t>An </a:t>
            </a:r>
            <a:r>
              <a:rPr lang="en-US">
                <a:solidFill>
                  <a:srgbClr val="000000"/>
                </a:solidFill>
                <a:latin typeface="Garamond"/>
                <a:cs typeface="Calibri"/>
              </a:rPr>
              <a:t>a</a:t>
            </a:r>
            <a:r>
              <a:rPr lang="en-US">
                <a:solidFill>
                  <a:srgbClr val="374151"/>
                </a:solidFill>
                <a:latin typeface="Garamond"/>
                <a:cs typeface="Calibri"/>
              </a:rPr>
              <a:t>dverse decision for prescription drug coverage (processed by CVS).</a:t>
            </a:r>
          </a:p>
          <a:p>
            <a:pPr marL="285750" indent="-285750">
              <a:buFont typeface="Arial"/>
              <a:buChar char="•"/>
            </a:pPr>
            <a:r>
              <a:rPr lang="en-US" b="1">
                <a:latin typeface="Garamond"/>
              </a:rPr>
              <a:t>Fast Track: </a:t>
            </a:r>
            <a:r>
              <a:rPr lang="en-US">
                <a:solidFill>
                  <a:srgbClr val="374151"/>
                </a:solidFill>
                <a:latin typeface="Garamond"/>
                <a:cs typeface="Calibri"/>
              </a:rPr>
              <a:t>A discharge dispute from a skilled nursing facility (SNF) or hospital. </a:t>
            </a:r>
            <a:endParaRPr lang="en-US">
              <a:latin typeface="Garamond"/>
            </a:endParaRPr>
          </a:p>
          <a:p>
            <a:endParaRPr lang="en-US"/>
          </a:p>
        </p:txBody>
      </p:sp>
      <p:sp>
        <p:nvSpPr>
          <p:cNvPr id="3" name="Rectangle: Rounded Corners 2">
            <a:extLst>
              <a:ext uri="{FF2B5EF4-FFF2-40B4-BE49-F238E27FC236}">
                <a16:creationId xmlns:a16="http://schemas.microsoft.com/office/drawing/2014/main" id="{A650767A-4847-46BD-A683-2906B325B367}"/>
              </a:ext>
            </a:extLst>
          </p:cNvPr>
          <p:cNvSpPr/>
          <p:nvPr/>
        </p:nvSpPr>
        <p:spPr>
          <a:xfrm>
            <a:off x="566265" y="1148541"/>
            <a:ext cx="7981414" cy="951947"/>
          </a:xfrm>
          <a:prstGeom prst="roundRect">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latin typeface="Garamond" panose="02020404030301010803" pitchFamily="18" charset="0"/>
              </a:rPr>
              <a:t>A clinical appeal is a request for reconsideration of an initial adverse clinical determination rendered by the Utilization Management Department. </a:t>
            </a:r>
            <a:r>
              <a:rPr lang="en-US">
                <a:latin typeface="Garamond"/>
              </a:rPr>
              <a:t>It can be filed by a member, a provider on behalf of the member or a member’s legal representative.</a:t>
            </a:r>
          </a:p>
        </p:txBody>
      </p:sp>
    </p:spTree>
    <p:extLst>
      <p:ext uri="{BB962C8B-B14F-4D97-AF65-F5344CB8AC3E}">
        <p14:creationId xmlns:p14="http://schemas.microsoft.com/office/powerpoint/2010/main" val="226250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110" y="174353"/>
            <a:ext cx="7886714" cy="1053317"/>
          </a:xfrm>
        </p:spPr>
        <p:txBody>
          <a:bodyPr>
            <a:noAutofit/>
          </a:bodyPr>
          <a:lstStyle/>
          <a:p>
            <a:pPr fontAlgn="base"/>
            <a:r>
              <a:rPr lang="en-US" sz="3600" b="0"/>
              <a:t>Clinical Appeal Resolution Timeframe* </a:t>
            </a:r>
          </a:p>
        </p:txBody>
      </p:sp>
      <p:sp>
        <p:nvSpPr>
          <p:cNvPr id="4" name="TextBox 3"/>
          <p:cNvSpPr txBox="1"/>
          <p:nvPr/>
        </p:nvSpPr>
        <p:spPr>
          <a:xfrm>
            <a:off x="99404" y="1300683"/>
            <a:ext cx="8544394" cy="3139321"/>
          </a:xfrm>
          <a:prstGeom prst="rect">
            <a:avLst/>
          </a:prstGeom>
          <a:noFill/>
        </p:spPr>
        <p:txBody>
          <a:bodyPr wrap="square" lIns="91440" tIns="45720" rIns="91440" bIns="45720" rtlCol="0" anchor="t">
            <a:spAutoFit/>
          </a:bodyPr>
          <a:lstStyle/>
          <a:p>
            <a:pPr lvl="1"/>
            <a:r>
              <a:rPr lang="en-US" sz="1800">
                <a:latin typeface="Garamond"/>
              </a:rPr>
              <a:t>Neighb</a:t>
            </a:r>
            <a:r>
              <a:rPr lang="en-US">
                <a:latin typeface="Garamond"/>
              </a:rPr>
              <a:t>orhood’s GAU </a:t>
            </a:r>
            <a:r>
              <a:rPr lang="en-US" sz="1800">
                <a:latin typeface="Garamond"/>
              </a:rPr>
              <a:t>sends a written acknowledgement to the appellant within five (5) calendar days of receipt of the appeal. </a:t>
            </a:r>
          </a:p>
          <a:p>
            <a:pPr lvl="1"/>
            <a:endParaRPr lang="en-US" sz="1800">
              <a:latin typeface="Garamond"/>
            </a:endParaRPr>
          </a:p>
          <a:p>
            <a:pPr marL="742950" lvl="1" indent="-285750">
              <a:buFont typeface="Wingdings" panose="05000000000000000000" pitchFamily="2" charset="2"/>
              <a:buChar char="Ø"/>
            </a:pPr>
            <a:r>
              <a:rPr lang="en-US" b="1" u="sng">
                <a:latin typeface="Garamond" panose="02020404030301010803" pitchFamily="18" charset="0"/>
              </a:rPr>
              <a:t>Standard pre-service appeals</a:t>
            </a:r>
            <a:r>
              <a:rPr lang="en-US" b="1">
                <a:latin typeface="Garamond" panose="02020404030301010803" pitchFamily="18" charset="0"/>
              </a:rPr>
              <a:t> </a:t>
            </a:r>
            <a:r>
              <a:rPr lang="en-US">
                <a:latin typeface="Garamond" panose="02020404030301010803" pitchFamily="18" charset="0"/>
              </a:rPr>
              <a:t>are resolved within 30 calendar days of receipt unless an extension is needed, and then an additional 14 days will be added to the timeframe.</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Expedited appeals</a:t>
            </a:r>
            <a:r>
              <a:rPr lang="en-US" b="1">
                <a:latin typeface="Garamond" panose="02020404030301010803" pitchFamily="18" charset="0"/>
              </a:rPr>
              <a:t> </a:t>
            </a:r>
            <a:r>
              <a:rPr lang="en-US">
                <a:latin typeface="Garamond" panose="02020404030301010803" pitchFamily="18" charset="0"/>
              </a:rPr>
              <a:t>are resolved within 24-72 hours of receipt unless an extension is needed, and then an additional 14 days will be added to the timeframe. </a:t>
            </a:r>
            <a:endParaRPr lang="en-US" sz="1600">
              <a:latin typeface="Garamond" panose="02020404030301010803" pitchFamily="18" charset="0"/>
            </a:endParaRPr>
          </a:p>
          <a:p>
            <a:pPr marL="742950" lvl="1" indent="-285750">
              <a:buFont typeface="Wingdings" panose="05000000000000000000" pitchFamily="2" charset="2"/>
              <a:buChar char="Ø"/>
            </a:pPr>
            <a:r>
              <a:rPr lang="en-US" b="1" u="sng">
                <a:latin typeface="Garamond" panose="02020404030301010803" pitchFamily="18" charset="0"/>
              </a:rPr>
              <a:t>Post-service or payment appeals</a:t>
            </a:r>
            <a:r>
              <a:rPr lang="en-US" b="1">
                <a:latin typeface="Garamond" panose="02020404030301010803" pitchFamily="18" charset="0"/>
              </a:rPr>
              <a:t> </a:t>
            </a:r>
            <a:r>
              <a:rPr lang="en-US">
                <a:latin typeface="Garamond" panose="02020404030301010803" pitchFamily="18" charset="0"/>
              </a:rPr>
              <a:t>are resolved within 30-60 calendar days of receipt and are not eligible for expedited appeal timeframe or extensions.</a:t>
            </a:r>
          </a:p>
          <a:p>
            <a:pPr lvl="0"/>
            <a:r>
              <a:rPr lang="en-US">
                <a:latin typeface="Garamond" panose="02020404030301010803" pitchFamily="18" charset="0"/>
              </a:rPr>
              <a:t> 	</a:t>
            </a:r>
          </a:p>
          <a:p>
            <a:endParaRPr lang="en-US">
              <a:latin typeface="Garamond" panose="02020404030301010803" pitchFamily="18" charset="0"/>
            </a:endParaRPr>
          </a:p>
        </p:txBody>
      </p:sp>
      <p:sp>
        <p:nvSpPr>
          <p:cNvPr id="3" name="Rectangle 2">
            <a:extLst>
              <a:ext uri="{FF2B5EF4-FFF2-40B4-BE49-F238E27FC236}">
                <a16:creationId xmlns:a16="http://schemas.microsoft.com/office/drawing/2014/main" id="{E95B14D5-0642-4E3E-9914-B5D801C06A41}"/>
              </a:ext>
            </a:extLst>
          </p:cNvPr>
          <p:cNvSpPr/>
          <p:nvPr/>
        </p:nvSpPr>
        <p:spPr>
          <a:xfrm>
            <a:off x="1101213" y="4082478"/>
            <a:ext cx="6892413" cy="1474839"/>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a:endParaRPr lang="en-US" u="sng">
              <a:latin typeface="Garamond" panose="02020404030301010803" pitchFamily="18" charset="0"/>
            </a:endParaRPr>
          </a:p>
          <a:p>
            <a:pPr lvl="0" algn="ctr"/>
            <a:r>
              <a:rPr lang="en-US" b="1" u="sng">
                <a:latin typeface="Garamond"/>
              </a:rPr>
              <a:t>INTEGRITY Part B Medication Appeals</a:t>
            </a:r>
          </a:p>
          <a:p>
            <a:pPr marL="742950" lvl="1" indent="-285750">
              <a:buFont typeface="Arial" panose="020B0604020202020204" pitchFamily="34" charset="0"/>
              <a:buChar char="•"/>
            </a:pPr>
            <a:r>
              <a:rPr lang="en-US" b="1">
                <a:latin typeface="Garamond"/>
              </a:rPr>
              <a:t>Expedited Appeals are resolved within 72 hours </a:t>
            </a:r>
          </a:p>
          <a:p>
            <a:pPr marL="742950" lvl="1" indent="-285750">
              <a:buFont typeface="Arial" panose="020B0604020202020204" pitchFamily="34" charset="0"/>
              <a:buChar char="•"/>
            </a:pPr>
            <a:r>
              <a:rPr lang="en-US" b="1">
                <a:latin typeface="Garamond"/>
              </a:rPr>
              <a:t>Standard Appeals are resolved within seven calendar days </a:t>
            </a:r>
            <a:endParaRPr lang="en-US" b="1">
              <a:latin typeface="Garamond" panose="02020404030301010803" pitchFamily="18" charset="0"/>
            </a:endParaRPr>
          </a:p>
          <a:p>
            <a:pPr marL="742950" lvl="1" indent="-285750">
              <a:buFont typeface="Arial" panose="020B0604020202020204" pitchFamily="34" charset="0"/>
              <a:buChar char="•"/>
            </a:pPr>
            <a:r>
              <a:rPr lang="en-US" b="1">
                <a:latin typeface="Garamond"/>
              </a:rPr>
              <a:t>Part B Medication Appeals are NOT eligible for extensions </a:t>
            </a:r>
            <a:endParaRPr lang="en-US" sz="1600" b="1">
              <a:latin typeface="Garamond" panose="02020404030301010803" pitchFamily="18" charset="0"/>
            </a:endParaRPr>
          </a:p>
          <a:p>
            <a:pPr algn="ctr"/>
            <a:endParaRPr lang="en-US"/>
          </a:p>
        </p:txBody>
      </p:sp>
      <p:graphicFrame>
        <p:nvGraphicFramePr>
          <p:cNvPr id="9" name="Table 9">
            <a:extLst>
              <a:ext uri="{FF2B5EF4-FFF2-40B4-BE49-F238E27FC236}">
                <a16:creationId xmlns:a16="http://schemas.microsoft.com/office/drawing/2014/main" id="{0CDF4F05-6AC9-41B3-9F82-E9808DA247CB}"/>
              </a:ext>
            </a:extLst>
          </p:cNvPr>
          <p:cNvGraphicFramePr>
            <a:graphicFrameLocks noGrp="1"/>
          </p:cNvGraphicFramePr>
          <p:nvPr>
            <p:extLst>
              <p:ext uri="{D42A27DB-BD31-4B8C-83A1-F6EECF244321}">
                <p14:modId xmlns:p14="http://schemas.microsoft.com/office/powerpoint/2010/main" val="3338137043"/>
              </p:ext>
            </p:extLst>
          </p:nvPr>
        </p:nvGraphicFramePr>
        <p:xfrm>
          <a:off x="3715304" y="5646375"/>
          <a:ext cx="2277123" cy="335280"/>
        </p:xfrm>
        <a:graphic>
          <a:graphicData uri="http://schemas.openxmlformats.org/drawingml/2006/table">
            <a:tbl>
              <a:tblPr firstRow="1" bandRow="1">
                <a:tableStyleId>{5C22544A-7EE6-4342-B048-85BDC9FD1C3A}</a:tableStyleId>
              </a:tblPr>
              <a:tblGrid>
                <a:gridCol w="2277123">
                  <a:extLst>
                    <a:ext uri="{9D8B030D-6E8A-4147-A177-3AD203B41FA5}">
                      <a16:colId xmlns:a16="http://schemas.microsoft.com/office/drawing/2014/main" val="3223510527"/>
                    </a:ext>
                  </a:extLst>
                </a:gridCol>
              </a:tblGrid>
              <a:tr h="277506">
                <a:tc>
                  <a:txBody>
                    <a:bodyPr/>
                    <a:lstStyle/>
                    <a:p>
                      <a:r>
                        <a:rPr lang="en-US" sz="1600" b="0" i="1">
                          <a:solidFill>
                            <a:schemeClr val="tx1"/>
                          </a:solidFill>
                          <a:latin typeface="Garamond" panose="02020404030301010803" pitchFamily="18" charset="0"/>
                        </a:rPr>
                        <a:t>*All lines of business.</a:t>
                      </a:r>
                    </a:p>
                  </a:txBody>
                  <a:tcPr>
                    <a:solidFill>
                      <a:schemeClr val="bg1"/>
                    </a:solidFill>
                  </a:tcPr>
                </a:tc>
                <a:extLst>
                  <a:ext uri="{0D108BD9-81ED-4DB2-BD59-A6C34878D82A}">
                    <a16:rowId xmlns:a16="http://schemas.microsoft.com/office/drawing/2014/main" val="4196950111"/>
                  </a:ext>
                </a:extLst>
              </a:tr>
            </a:tbl>
          </a:graphicData>
        </a:graphic>
      </p:graphicFrame>
    </p:spTree>
    <p:extLst>
      <p:ext uri="{BB962C8B-B14F-4D97-AF65-F5344CB8AC3E}">
        <p14:creationId xmlns:p14="http://schemas.microsoft.com/office/powerpoint/2010/main" val="282932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rmAutofit/>
          </a:bodyPr>
          <a:lstStyle/>
          <a:p>
            <a:r>
              <a:rPr lang="en-US" sz="3600" b="0"/>
              <a:t>Administrative (Non-Clinical) Appeals</a:t>
            </a:r>
            <a:endParaRPr lang="en-US" sz="3600" b="0" i="1"/>
          </a:p>
        </p:txBody>
      </p:sp>
      <p:sp>
        <p:nvSpPr>
          <p:cNvPr id="4" name="TextBox 3"/>
          <p:cNvSpPr txBox="1"/>
          <p:nvPr/>
        </p:nvSpPr>
        <p:spPr>
          <a:xfrm>
            <a:off x="580139" y="1291338"/>
            <a:ext cx="7983722" cy="3985706"/>
          </a:xfrm>
          <a:prstGeom prst="rect">
            <a:avLst/>
          </a:prstGeom>
          <a:noFill/>
        </p:spPr>
        <p:txBody>
          <a:bodyPr wrap="square" rtlCol="0">
            <a:spAutoFit/>
          </a:bodyPr>
          <a:lstStyle/>
          <a:p>
            <a:pPr>
              <a:spcAft>
                <a:spcPts val="600"/>
              </a:spcAft>
            </a:pPr>
            <a:r>
              <a:rPr lang="en-US">
                <a:latin typeface="Garamond" panose="02020404030301010803" pitchFamily="18" charset="0"/>
              </a:rPr>
              <a:t>An administrative appeal is a request to reverse an administrative (non-clinical) benefit limitation or adverse determination. </a:t>
            </a:r>
          </a:p>
          <a:p>
            <a:pPr marL="285750" indent="-285750">
              <a:buFont typeface="Arial" panose="020B0604020202020204" pitchFamily="34" charset="0"/>
              <a:buChar char="•"/>
            </a:pPr>
            <a:r>
              <a:rPr lang="en-US" b="1" u="sng">
                <a:solidFill>
                  <a:srgbClr val="208F44"/>
                </a:solidFill>
                <a:latin typeface="Garamond" panose="02020404030301010803" pitchFamily="18" charset="0"/>
              </a:rPr>
              <a:t>Medicaid and Commercial</a:t>
            </a:r>
            <a:r>
              <a:rPr lang="en-US">
                <a:latin typeface="Garamond" panose="02020404030301010803" pitchFamily="18" charset="0"/>
              </a:rPr>
              <a:t> 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r>
              <a:rPr lang="en-US" b="1" u="sng">
                <a:solidFill>
                  <a:srgbClr val="208F44"/>
                </a:solidFill>
                <a:latin typeface="Garamond" panose="02020404030301010803" pitchFamily="18" charset="0"/>
              </a:rPr>
              <a:t>INTEGRITY</a:t>
            </a:r>
            <a:r>
              <a:rPr lang="en-US">
                <a:latin typeface="Garamond" panose="02020404030301010803" pitchFamily="18" charset="0"/>
              </a:rPr>
              <a:t> administrative appeal denials for pre-service decisions or post-service member payment/Direct Member Reimbursement (DMR) appeal for services that </a:t>
            </a:r>
            <a:r>
              <a:rPr lang="en-US" i="1">
                <a:latin typeface="Garamond" panose="02020404030301010803" pitchFamily="18" charset="0"/>
              </a:rPr>
              <a:t>may</a:t>
            </a:r>
            <a:r>
              <a:rPr lang="en-US">
                <a:latin typeface="Garamond" panose="02020404030301010803" pitchFamily="18" charset="0"/>
              </a:rPr>
              <a:t> be considered for coverage under Medicare, will automatically be forwarded to MAXIMUS Federal for second level appeal review in accordance with CMS requirements by Neighborhood’s GAU. </a:t>
            </a:r>
          </a:p>
          <a:p>
            <a:endParaRPr lang="en-US" sz="1400">
              <a:latin typeface="Garamond" panose="02020404030301010803" pitchFamily="18" charset="0"/>
            </a:endParaRPr>
          </a:p>
          <a:p>
            <a:r>
              <a:rPr lang="en-US" b="1">
                <a:latin typeface="Garamond" panose="02020404030301010803" pitchFamily="18" charset="0"/>
              </a:rPr>
              <a:t>Reference Neighborhood’s </a:t>
            </a:r>
            <a:r>
              <a:rPr lang="en-US" b="1">
                <a:latin typeface="Garamond" panose="02020404030301010803" pitchFamily="18" charset="0"/>
                <a:hlinkClick r:id="rId2"/>
              </a:rPr>
              <a:t>Provider Manual </a:t>
            </a:r>
            <a:r>
              <a:rPr lang="en-US" b="1">
                <a:latin typeface="Garamond" panose="02020404030301010803" pitchFamily="18" charset="0"/>
              </a:rPr>
              <a:t>for full details on administrative appeals.</a:t>
            </a:r>
          </a:p>
          <a:p>
            <a:endParaRPr lang="en-US" u="sng"/>
          </a:p>
        </p:txBody>
      </p:sp>
    </p:spTree>
    <p:extLst>
      <p:ext uri="{BB962C8B-B14F-4D97-AF65-F5344CB8AC3E}">
        <p14:creationId xmlns:p14="http://schemas.microsoft.com/office/powerpoint/2010/main" val="111383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592" y="130135"/>
            <a:ext cx="8558212" cy="1325563"/>
          </a:xfrm>
        </p:spPr>
        <p:txBody>
          <a:bodyPr>
            <a:noAutofit/>
          </a:bodyPr>
          <a:lstStyle/>
          <a:p>
            <a:r>
              <a:rPr lang="en-US" sz="3200" b="0" dirty="0">
                <a:latin typeface="Cabin"/>
              </a:rPr>
              <a:t>Provider Claim Disputes &amp; Provider Complaints</a:t>
            </a:r>
            <a:br>
              <a:rPr lang="en-US" sz="3200" b="0" dirty="0">
                <a:latin typeface="Cabin"/>
              </a:rPr>
            </a:br>
            <a:r>
              <a:rPr lang="en-US" sz="2400" b="0" dirty="0">
                <a:latin typeface="Cabin"/>
              </a:rPr>
              <a:t> </a:t>
            </a:r>
            <a:endParaRPr lang="en-US" sz="2400" b="0" dirty="0"/>
          </a:p>
        </p:txBody>
      </p:sp>
      <p:sp>
        <p:nvSpPr>
          <p:cNvPr id="6" name="Rectangle: Rounded Corners 5">
            <a:extLst>
              <a:ext uri="{FF2B5EF4-FFF2-40B4-BE49-F238E27FC236}">
                <a16:creationId xmlns:a16="http://schemas.microsoft.com/office/drawing/2014/main" id="{D57F0A32-3CEE-4DED-8C82-A765C9DE2FFB}"/>
              </a:ext>
            </a:extLst>
          </p:cNvPr>
          <p:cNvSpPr/>
          <p:nvPr/>
        </p:nvSpPr>
        <p:spPr>
          <a:xfrm>
            <a:off x="1356851" y="1999000"/>
            <a:ext cx="6372915" cy="69746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aramond"/>
              </a:rPr>
              <a:t>A Provider Claim Dispute must be filed within 60 days from the date on the provider’s Neighborhood Remittance Advice. </a:t>
            </a:r>
          </a:p>
        </p:txBody>
      </p:sp>
      <p:sp>
        <p:nvSpPr>
          <p:cNvPr id="8" name="TextBox 7">
            <a:extLst>
              <a:ext uri="{FF2B5EF4-FFF2-40B4-BE49-F238E27FC236}">
                <a16:creationId xmlns:a16="http://schemas.microsoft.com/office/drawing/2014/main" id="{CF3F74CC-7356-4D66-AF00-9E63BB365C1D}"/>
              </a:ext>
            </a:extLst>
          </p:cNvPr>
          <p:cNvSpPr txBox="1"/>
          <p:nvPr/>
        </p:nvSpPr>
        <p:spPr>
          <a:xfrm>
            <a:off x="639097" y="1022170"/>
            <a:ext cx="7808425" cy="923330"/>
          </a:xfrm>
          <a:prstGeom prst="rect">
            <a:avLst/>
          </a:prstGeom>
          <a:noFill/>
        </p:spPr>
        <p:txBody>
          <a:bodyPr wrap="square">
            <a:spAutoFit/>
          </a:bodyPr>
          <a:lstStyle/>
          <a:p>
            <a:pPr>
              <a:spcAft>
                <a:spcPts val="600"/>
              </a:spcAft>
            </a:pPr>
            <a:r>
              <a:rPr lang="en-US" sz="1800" dirty="0">
                <a:effectLst/>
                <a:latin typeface="Garamond" panose="02020404030301010803" pitchFamily="18" charset="0"/>
                <a:ea typeface="Calibri" panose="020F0502020204030204" pitchFamily="34" charset="0"/>
              </a:rPr>
              <a:t>A provider can submit a </a:t>
            </a:r>
            <a:r>
              <a:rPr lang="en-US" sz="1800" b="1" dirty="0">
                <a:solidFill>
                  <a:srgbClr val="00742F"/>
                </a:solidFill>
                <a:effectLst/>
                <a:latin typeface="Garamond" panose="02020404030301010803" pitchFamily="18" charset="0"/>
                <a:ea typeface="Calibri" panose="020F0502020204030204" pitchFamily="34" charset="0"/>
              </a:rPr>
              <a:t>Provider Claim Dispute </a:t>
            </a:r>
            <a:r>
              <a:rPr lang="en-US" sz="1800" dirty="0">
                <a:effectLst/>
                <a:latin typeface="Garamond" panose="02020404030301010803" pitchFamily="18" charset="0"/>
                <a:ea typeface="Calibri" panose="020F0502020204030204" pitchFamily="34" charset="0"/>
              </a:rPr>
              <a:t>for Neighborhood to review and reverse a claim denial due to no authorization, adverse Reconsideration Request decision, or an adverse Adjustment Request decision. </a:t>
            </a:r>
          </a:p>
        </p:txBody>
      </p:sp>
      <p:sp>
        <p:nvSpPr>
          <p:cNvPr id="10" name="TextBox 9">
            <a:extLst>
              <a:ext uri="{FF2B5EF4-FFF2-40B4-BE49-F238E27FC236}">
                <a16:creationId xmlns:a16="http://schemas.microsoft.com/office/drawing/2014/main" id="{AA24C35F-6B38-4FE5-A3CE-66C2AC329DED}"/>
              </a:ext>
            </a:extLst>
          </p:cNvPr>
          <p:cNvSpPr txBox="1"/>
          <p:nvPr/>
        </p:nvSpPr>
        <p:spPr>
          <a:xfrm>
            <a:off x="726486" y="3340211"/>
            <a:ext cx="7808425" cy="2308324"/>
          </a:xfrm>
          <a:prstGeom prst="rect">
            <a:avLst/>
          </a:prstGeom>
          <a:noFill/>
        </p:spPr>
        <p:txBody>
          <a:bodyPr wrap="square">
            <a:spAutoFit/>
          </a:bodyPr>
          <a:lstStyle/>
          <a:p>
            <a:pPr fontAlgn="base"/>
            <a:r>
              <a:rPr lang="en-US" sz="1800" dirty="0">
                <a:latin typeface="Garamond"/>
              </a:rPr>
              <a:t>A provider can initiat</a:t>
            </a:r>
            <a:r>
              <a:rPr lang="en-US" dirty="0">
                <a:latin typeface="Garamond"/>
              </a:rPr>
              <a:t>e a </a:t>
            </a:r>
            <a:r>
              <a:rPr lang="en-US" b="1" dirty="0">
                <a:solidFill>
                  <a:srgbClr val="00742F"/>
                </a:solidFill>
                <a:latin typeface="Garamond"/>
              </a:rPr>
              <a:t>Complaint</a:t>
            </a:r>
            <a:r>
              <a:rPr lang="en-US" dirty="0">
                <a:latin typeface="Garamond"/>
              </a:rPr>
              <a:t> with </a:t>
            </a:r>
            <a:r>
              <a:rPr lang="en-US" sz="1800" dirty="0">
                <a:latin typeface="Garamond"/>
              </a:rPr>
              <a:t>Neighborhood’s Provider Services Department to express dissatisfaction with the plan. Provider Services will assist and </a:t>
            </a:r>
            <a:r>
              <a:rPr lang="en-US" dirty="0">
                <a:latin typeface="Garamond"/>
              </a:rPr>
              <a:t>may</a:t>
            </a:r>
            <a:r>
              <a:rPr lang="en-US" sz="1800" dirty="0">
                <a:latin typeface="Garamond"/>
              </a:rPr>
              <a:t> </a:t>
            </a:r>
            <a:r>
              <a:rPr lang="en-US" dirty="0">
                <a:latin typeface="Garamond"/>
              </a:rPr>
              <a:t>escalate the issue if appropriate to Neighborhood’s Grievance and Appeals Unit.</a:t>
            </a:r>
          </a:p>
          <a:p>
            <a:pPr fontAlgn="base"/>
            <a:endParaRPr lang="en-US" dirty="0">
              <a:latin typeface="Garamond"/>
            </a:endParaRPr>
          </a:p>
          <a:p>
            <a:pPr fontAlgn="base"/>
            <a:r>
              <a:rPr lang="en-US" sz="1800" dirty="0">
                <a:latin typeface="Garamond"/>
              </a:rPr>
              <a:t>GAU logs each provider complaint and acknowledges the complaint either verbally or in writing. The complaint will be resolved via written notification within 30 calendar days from receipt unless additional time is needed. </a:t>
            </a:r>
          </a:p>
          <a:p>
            <a:pPr fontAlgn="base"/>
            <a:endParaRPr lang="en-US" dirty="0">
              <a:latin typeface="Garamond"/>
            </a:endParaRPr>
          </a:p>
        </p:txBody>
      </p:sp>
      <p:cxnSp>
        <p:nvCxnSpPr>
          <p:cNvPr id="12" name="Straight Connector 11">
            <a:extLst>
              <a:ext uri="{FF2B5EF4-FFF2-40B4-BE49-F238E27FC236}">
                <a16:creationId xmlns:a16="http://schemas.microsoft.com/office/drawing/2014/main" id="{2128367B-BF95-4F3A-AAB8-CF6F26545A25}"/>
              </a:ext>
            </a:extLst>
          </p:cNvPr>
          <p:cNvCxnSpPr>
            <a:cxnSpLocks/>
          </p:cNvCxnSpPr>
          <p:nvPr/>
        </p:nvCxnSpPr>
        <p:spPr>
          <a:xfrm>
            <a:off x="726486" y="3253088"/>
            <a:ext cx="77210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EF1CC6-5717-4D8B-A7F0-54539205B84A}"/>
              </a:ext>
            </a:extLst>
          </p:cNvPr>
          <p:cNvSpPr txBox="1"/>
          <p:nvPr/>
        </p:nvSpPr>
        <p:spPr>
          <a:xfrm>
            <a:off x="1681368" y="5453094"/>
            <a:ext cx="6853543" cy="369332"/>
          </a:xfrm>
          <a:prstGeom prst="rect">
            <a:avLst/>
          </a:prstGeom>
          <a:noFill/>
        </p:spPr>
        <p:txBody>
          <a:bodyPr wrap="none" rtlCol="0">
            <a:spAutoFit/>
          </a:bodyPr>
          <a:lstStyle/>
          <a:p>
            <a:r>
              <a:rPr lang="en-US" i="1" dirty="0">
                <a:latin typeface="Garamond"/>
              </a:rPr>
              <a:t>Review the Complaints and Appeals section of the </a:t>
            </a:r>
            <a:r>
              <a:rPr lang="en-US" i="1" dirty="0">
                <a:latin typeface="Garamond"/>
                <a:hlinkClick r:id="rId3"/>
              </a:rPr>
              <a:t>Provider Manual </a:t>
            </a:r>
            <a:r>
              <a:rPr lang="en-US" i="1" dirty="0">
                <a:latin typeface="Garamond"/>
              </a:rPr>
              <a:t>for  more details. </a:t>
            </a:r>
            <a:endParaRPr lang="en-US" sz="1800" i="1" dirty="0"/>
          </a:p>
        </p:txBody>
      </p:sp>
      <p:sp>
        <p:nvSpPr>
          <p:cNvPr id="11" name="TextBox 10">
            <a:extLst>
              <a:ext uri="{FF2B5EF4-FFF2-40B4-BE49-F238E27FC236}">
                <a16:creationId xmlns:a16="http://schemas.microsoft.com/office/drawing/2014/main" id="{93A1D5B5-FF95-48DE-8270-260A63F43223}"/>
              </a:ext>
            </a:extLst>
          </p:cNvPr>
          <p:cNvSpPr txBox="1"/>
          <p:nvPr/>
        </p:nvSpPr>
        <p:spPr>
          <a:xfrm>
            <a:off x="1601202" y="2772273"/>
            <a:ext cx="6372915" cy="369332"/>
          </a:xfrm>
          <a:prstGeom prst="rect">
            <a:avLst/>
          </a:prstGeom>
          <a:noFill/>
        </p:spPr>
        <p:txBody>
          <a:bodyPr wrap="square">
            <a:spAutoFit/>
          </a:bodyPr>
          <a:lstStyle/>
          <a:p>
            <a:r>
              <a:rPr lang="en-US" i="1" dirty="0">
                <a:latin typeface="Garamond"/>
              </a:rPr>
              <a:t>Review the Claim Dispute section of the </a:t>
            </a:r>
            <a:r>
              <a:rPr lang="en-US" i="1" dirty="0">
                <a:latin typeface="Garamond"/>
                <a:hlinkClick r:id="rId3"/>
              </a:rPr>
              <a:t>Provider Manual </a:t>
            </a:r>
            <a:r>
              <a:rPr lang="en-US" i="1" dirty="0">
                <a:latin typeface="Garamond"/>
              </a:rPr>
              <a:t>for  more details. </a:t>
            </a:r>
            <a:endParaRPr lang="en-US" sz="1800" i="1" dirty="0"/>
          </a:p>
        </p:txBody>
      </p:sp>
    </p:spTree>
    <p:extLst>
      <p:ext uri="{BB962C8B-B14F-4D97-AF65-F5344CB8AC3E}">
        <p14:creationId xmlns:p14="http://schemas.microsoft.com/office/powerpoint/2010/main" val="266166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304596"/>
            <a:ext cx="7886700" cy="939800"/>
          </a:xfrm>
        </p:spPr>
        <p:txBody>
          <a:bodyPr>
            <a:normAutofit/>
          </a:bodyPr>
          <a:lstStyle/>
          <a:p>
            <a:r>
              <a:rPr lang="en-US" sz="3600" b="0">
                <a:latin typeface="Cabin"/>
              </a:rPr>
              <a:t>Neighborhood Member Plans</a:t>
            </a:r>
            <a:endParaRPr lang="en-US" sz="3600">
              <a:latin typeface="Cabin"/>
            </a:endParaRPr>
          </a:p>
        </p:txBody>
      </p:sp>
      <p:sp>
        <p:nvSpPr>
          <p:cNvPr id="4" name="TextBox 3"/>
          <p:cNvSpPr txBox="1"/>
          <p:nvPr/>
        </p:nvSpPr>
        <p:spPr>
          <a:xfrm>
            <a:off x="855207" y="1033813"/>
            <a:ext cx="7886700" cy="6601807"/>
          </a:xfrm>
          <a:prstGeom prst="rect">
            <a:avLst/>
          </a:prstGeom>
          <a:noFill/>
        </p:spPr>
        <p:txBody>
          <a:bodyPr wrap="square" rtlCol="0">
            <a:spAutoFit/>
          </a:bodyPr>
          <a:lstStyle/>
          <a:p>
            <a:pPr>
              <a:spcBef>
                <a:spcPts val="600"/>
              </a:spcBef>
              <a:spcAft>
                <a:spcPts val="0"/>
              </a:spcAft>
            </a:pPr>
            <a:r>
              <a:rPr lang="en-US" b="1">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High-quality plans for children, families, pregnant women and adults who are eligible for Medicaid through the State of Rhode Island (Contract via </a:t>
            </a:r>
            <a:r>
              <a:rPr lang="en-US" sz="1800">
                <a:latin typeface="Garamond" panose="02020404030301010803" pitchFamily="18" charset="0"/>
              </a:rPr>
              <a:t>Executive Offices of the Health and Human Services [EOHHS])</a:t>
            </a:r>
          </a:p>
          <a:p>
            <a:pPr marL="344488">
              <a:spcBef>
                <a:spcPts val="0"/>
              </a:spcBef>
              <a:spcAft>
                <a:spcPts val="600"/>
              </a:spcAft>
            </a:pPr>
            <a:r>
              <a:rPr lang="en-US" sz="1600" i="1">
                <a:solidFill>
                  <a:srgbClr val="00742F"/>
                </a:solidFill>
                <a:latin typeface="Garamond" panose="02020404030301010803" pitchFamily="18" charset="0"/>
              </a:rPr>
              <a:t>Oversight: Executive Offices of the State of Rhode Island (EOHHS)</a:t>
            </a:r>
          </a:p>
          <a:p>
            <a:pPr>
              <a:spcBef>
                <a:spcPts val="600"/>
              </a:spcBef>
              <a:spcAft>
                <a:spcPts val="0"/>
              </a:spcAft>
            </a:pPr>
            <a:r>
              <a:rPr lang="en-US" b="1">
                <a:latin typeface="Garamond" panose="02020404030301010803" pitchFamily="18" charset="0"/>
              </a:rPr>
              <a:t>Commercial plans for individuals and families, and small businesses</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Commercial plans for individuals and families cover all essential health benefits at an affordable price. Coverage is also offered for small businesses (2-50 employees). </a:t>
            </a:r>
            <a:r>
              <a:rPr lang="en-US" sz="1800">
                <a:latin typeface="Garamond" panose="02020404030301010803" pitchFamily="18" charset="0"/>
              </a:rPr>
              <a:t>Plans are offered through </a:t>
            </a:r>
            <a:r>
              <a:rPr lang="en-US" sz="1800" err="1">
                <a:latin typeface="Garamond" panose="02020404030301010803" pitchFamily="18" charset="0"/>
                <a:hlinkClick r:id="rId3"/>
              </a:rPr>
              <a:t>HealthSourceRI</a:t>
            </a:r>
            <a:r>
              <a:rPr lang="en-US" sz="1800">
                <a:latin typeface="Garamond" panose="02020404030301010803" pitchFamily="18" charset="0"/>
              </a:rPr>
              <a:t>, the state-run health insurance exchange.</a:t>
            </a:r>
          </a:p>
          <a:p>
            <a:pPr marL="285750" lvl="2">
              <a:spcBef>
                <a:spcPts val="0"/>
              </a:spcBef>
              <a:spcAft>
                <a:spcPts val="600"/>
              </a:spcAft>
            </a:pPr>
            <a:r>
              <a:rPr lang="en-US" sz="1600" i="1">
                <a:solidFill>
                  <a:srgbClr val="00742F"/>
                </a:solidFill>
                <a:latin typeface="Garamond" panose="02020404030301010803" pitchFamily="18" charset="0"/>
              </a:rPr>
              <a:t>Oversight: Office of the Health Insurance Commissioner (OHIC)</a:t>
            </a:r>
          </a:p>
          <a:p>
            <a:pPr>
              <a:spcBef>
                <a:spcPts val="600"/>
              </a:spcBef>
              <a:spcAft>
                <a:spcPts val="0"/>
              </a:spcAft>
            </a:pPr>
            <a:r>
              <a:rPr lang="en-US" b="1">
                <a:latin typeface="Garamond" panose="02020404030301010803" pitchFamily="18" charset="0"/>
              </a:rPr>
              <a:t>Neighborhood INTEGRITY (Medicare-Medicaid Plan)</a:t>
            </a:r>
          </a:p>
          <a:p>
            <a:pPr marL="285750" indent="-285750">
              <a:spcBef>
                <a:spcPts val="0"/>
              </a:spcBef>
              <a:spcAft>
                <a:spcPts val="600"/>
              </a:spcAft>
              <a:buFont typeface="Arial" panose="020B0604020202020204" pitchFamily="34" charset="0"/>
              <a:buChar char="•"/>
            </a:pPr>
            <a:r>
              <a:rPr lang="en-US">
                <a:latin typeface="Garamond" panose="02020404030301010803" pitchFamily="18" charset="0"/>
              </a:rPr>
              <a:t>A high-quality plan for individuals who are eligible for full benefit Medicare and Medicaid. </a:t>
            </a:r>
          </a:p>
          <a:p>
            <a:pPr marL="225425">
              <a:spcBef>
                <a:spcPts val="0"/>
              </a:spcBef>
              <a:spcAft>
                <a:spcPts val="600"/>
              </a:spcAft>
            </a:pPr>
            <a:r>
              <a:rPr lang="en-US" sz="1600" i="1">
                <a:solidFill>
                  <a:srgbClr val="00742F"/>
                </a:solidFill>
                <a:latin typeface="Garamond" panose="02020404030301010803" pitchFamily="18" charset="0"/>
              </a:rPr>
              <a:t>Oversight: Neighborhood’s  “three-way contract” with the Centers for Medicare and Medicaid Services (CMS) and EOHHS</a:t>
            </a:r>
            <a:r>
              <a:rPr lang="en-US" sz="1800" i="1">
                <a:solidFill>
                  <a:srgbClr val="00742F"/>
                </a:solidFill>
                <a:latin typeface="Garamond" panose="02020404030301010803" pitchFamily="18" charset="0"/>
              </a:rPr>
              <a:t>. </a:t>
            </a:r>
            <a:endParaRPr lang="en-US" sz="1800" b="1" i="1">
              <a:solidFill>
                <a:srgbClr val="00742F"/>
              </a:solidFill>
              <a:latin typeface="Garamond" panose="02020404030301010803" pitchFamily="18" charset="0"/>
            </a:endParaRPr>
          </a:p>
          <a:p>
            <a:pPr marL="285750" indent="-285750">
              <a:spcBef>
                <a:spcPts val="0"/>
              </a:spcBef>
              <a:spcAft>
                <a:spcPts val="600"/>
              </a:spcAft>
              <a:buFont typeface="Arial" panose="020B0604020202020204" pitchFamily="34" charset="0"/>
              <a:buChar char="•"/>
            </a:pPr>
            <a:endParaRPr lang="en-US">
              <a:latin typeface="Garamond" panose="02020404030301010803" pitchFamily="18" charset="0"/>
            </a:endParaRPr>
          </a:p>
          <a:p>
            <a:endParaRPr lang="en-US"/>
          </a:p>
          <a:p>
            <a:pPr eaLnBrk="1" fontAlgn="auto" hangingPunct="1"/>
            <a:endParaRPr lang="en-US"/>
          </a:p>
          <a:p>
            <a:endParaRPr lang="en-US"/>
          </a:p>
          <a:p>
            <a:endParaRPr lang="en-US"/>
          </a:p>
          <a:p>
            <a:endParaRPr lang="en-US"/>
          </a:p>
        </p:txBody>
      </p:sp>
    </p:spTree>
    <p:extLst>
      <p:ext uri="{BB962C8B-B14F-4D97-AF65-F5344CB8AC3E}">
        <p14:creationId xmlns:p14="http://schemas.microsoft.com/office/powerpoint/2010/main" val="28476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sz="3600" b="0">
                <a:latin typeface="Cabin"/>
              </a:rPr>
              <a:t>Quality Improvement</a:t>
            </a:r>
          </a:p>
        </p:txBody>
      </p:sp>
      <p:sp>
        <p:nvSpPr>
          <p:cNvPr id="3" name="Content Placeholder 2"/>
          <p:cNvSpPr>
            <a:spLocks noGrp="1"/>
          </p:cNvSpPr>
          <p:nvPr>
            <p:ph idx="4294967295"/>
          </p:nvPr>
        </p:nvSpPr>
        <p:spPr>
          <a:xfrm>
            <a:off x="724581" y="1302964"/>
            <a:ext cx="8097686" cy="3472509"/>
          </a:xfrm>
        </p:spPr>
        <p:txBody>
          <a:bodyPr>
            <a:noAutofit/>
          </a:bodyPr>
          <a:lstStyle/>
          <a:p>
            <a:pPr marL="0" indent="0">
              <a:buNone/>
            </a:pPr>
            <a:r>
              <a:rPr lang="en-US" sz="1800" dirty="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pPr marL="463550" indent="-463550">
              <a:buClr>
                <a:srgbClr val="208F44"/>
              </a:buClr>
              <a:buFont typeface="Wingdings" panose="05000000000000000000" pitchFamily="2" charset="2"/>
              <a:buChar char="q"/>
            </a:pPr>
            <a:r>
              <a:rPr lang="en-US" sz="1800" dirty="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1800" dirty="0">
              <a:latin typeface="Garamond" panose="02020404030301010803" pitchFamily="18" charset="0"/>
            </a:endParaRP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are responsible for ensuring compliance with quality improvement standards. </a:t>
            </a: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must meet specific levels of quality outcomes using evidenced-based practices.</a:t>
            </a:r>
          </a:p>
        </p:txBody>
      </p:sp>
    </p:spTree>
    <p:extLst>
      <p:ext uri="{BB962C8B-B14F-4D97-AF65-F5344CB8AC3E}">
        <p14:creationId xmlns:p14="http://schemas.microsoft.com/office/powerpoint/2010/main" val="391172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1B-2BC5-42E9-B1D5-27DA8AE455FE}"/>
              </a:ext>
            </a:extLst>
          </p:cNvPr>
          <p:cNvSpPr>
            <a:spLocks noGrp="1"/>
          </p:cNvSpPr>
          <p:nvPr>
            <p:ph type="title"/>
          </p:nvPr>
        </p:nvSpPr>
        <p:spPr>
          <a:xfrm>
            <a:off x="332317" y="288925"/>
            <a:ext cx="7886700" cy="1325563"/>
          </a:xfrm>
        </p:spPr>
        <p:txBody>
          <a:bodyPr>
            <a:normAutofit/>
          </a:bodyPr>
          <a:lstStyle/>
          <a:p>
            <a:r>
              <a:rPr lang="en-US" sz="3600" b="0">
                <a:latin typeface="Cabin" panose="00000500000000000000" pitchFamily="2" charset="0"/>
                <a:cs typeface="Helvetica" panose="020B0604020202020204" pitchFamily="34" charset="0"/>
              </a:rPr>
              <a:t>Performance and Health Outcome Measurements</a:t>
            </a:r>
            <a:endParaRPr lang="en-US" sz="3600"/>
          </a:p>
        </p:txBody>
      </p:sp>
      <p:graphicFrame>
        <p:nvGraphicFramePr>
          <p:cNvPr id="5" name="Table 5">
            <a:extLst>
              <a:ext uri="{FF2B5EF4-FFF2-40B4-BE49-F238E27FC236}">
                <a16:creationId xmlns:a16="http://schemas.microsoft.com/office/drawing/2014/main" id="{BD2BA8DD-8CA4-4E1B-AE54-C411C89F99CD}"/>
              </a:ext>
            </a:extLst>
          </p:cNvPr>
          <p:cNvGraphicFramePr>
            <a:graphicFrameLocks noGrp="1"/>
          </p:cNvGraphicFramePr>
          <p:nvPr>
            <p:extLst>
              <p:ext uri="{D42A27DB-BD31-4B8C-83A1-F6EECF244321}">
                <p14:modId xmlns:p14="http://schemas.microsoft.com/office/powerpoint/2010/main" val="3518936955"/>
              </p:ext>
            </p:extLst>
          </p:nvPr>
        </p:nvGraphicFramePr>
        <p:xfrm>
          <a:off x="861134" y="1783165"/>
          <a:ext cx="7421732" cy="3564645"/>
        </p:xfrm>
        <a:graphic>
          <a:graphicData uri="http://schemas.openxmlformats.org/drawingml/2006/table">
            <a:tbl>
              <a:tblPr bandRow="1">
                <a:tableStyleId>{93296810-A885-4BE3-A3E7-6D5BEEA58F35}</a:tableStyleId>
              </a:tblPr>
              <a:tblGrid>
                <a:gridCol w="3710866">
                  <a:extLst>
                    <a:ext uri="{9D8B030D-6E8A-4147-A177-3AD203B41FA5}">
                      <a16:colId xmlns:a16="http://schemas.microsoft.com/office/drawing/2014/main" val="770603960"/>
                    </a:ext>
                  </a:extLst>
                </a:gridCol>
                <a:gridCol w="3710866">
                  <a:extLst>
                    <a:ext uri="{9D8B030D-6E8A-4147-A177-3AD203B41FA5}">
                      <a16:colId xmlns:a16="http://schemas.microsoft.com/office/drawing/2014/main" val="2106064086"/>
                    </a:ext>
                  </a:extLst>
                </a:gridCol>
              </a:tblGrid>
              <a:tr h="327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Garamond" panose="02020404030301010803" pitchFamily="18" charset="0"/>
                        </a:rPr>
                        <a:t>Plan of care completion rate</a:t>
                      </a:r>
                    </a:p>
                    <a:p>
                      <a:pPr lvl="0"/>
                      <a:endParaRPr lang="en-US" sz="1400" b="1" dirty="0">
                        <a:solidFill>
                          <a:schemeClr val="tx1"/>
                        </a:solidFill>
                        <a:latin typeface="Garamond" panose="02020404030301010803" pitchFamily="18" charset="0"/>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Garamond" panose="02020404030301010803" pitchFamily="18" charset="0"/>
                        </a:rPr>
                        <a:t>Network adequacy</a:t>
                      </a:r>
                    </a:p>
                    <a:p>
                      <a:pPr lvl="0"/>
                      <a:endParaRPr lang="en-US" sz="1400" b="1" dirty="0">
                        <a:solidFill>
                          <a:schemeClr val="tx1"/>
                        </a:solidFill>
                        <a:latin typeface="Garamond" panose="02020404030301010803" pitchFamily="18" charset="0"/>
                      </a:endParaRPr>
                    </a:p>
                  </a:txBody>
                  <a:tcPr>
                    <a:solidFill>
                      <a:schemeClr val="accent6">
                        <a:lumMod val="40000"/>
                        <a:lumOff val="60000"/>
                      </a:schemeClr>
                    </a:solidFill>
                  </a:tcPr>
                </a:tc>
                <a:extLst>
                  <a:ext uri="{0D108BD9-81ED-4DB2-BD59-A6C34878D82A}">
                    <a16:rowId xmlns:a16="http://schemas.microsoft.com/office/drawing/2014/main" val="1461343158"/>
                  </a:ext>
                </a:extLst>
              </a:tr>
              <a:tr h="505379">
                <a:tc>
                  <a:txBody>
                    <a:bodyPr/>
                    <a:lstStyle/>
                    <a:p>
                      <a:pPr lvl="0"/>
                      <a:r>
                        <a:rPr lang="en-US" sz="1400" b="1" dirty="0">
                          <a:solidFill>
                            <a:schemeClr val="tx1"/>
                          </a:solidFill>
                          <a:latin typeface="Garamond" panose="02020404030301010803" pitchFamily="18" charset="0"/>
                        </a:rPr>
                        <a:t>Ambulatory follow up post discharge from acute care facility</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Monitoring of complaints, grievances and appeals</a:t>
                      </a:r>
                    </a:p>
                  </a:txBody>
                  <a:tcPr>
                    <a:solidFill>
                      <a:schemeClr val="accent6">
                        <a:lumMod val="40000"/>
                        <a:lumOff val="60000"/>
                      </a:schemeClr>
                    </a:solidFill>
                  </a:tcPr>
                </a:tc>
                <a:extLst>
                  <a:ext uri="{0D108BD9-81ED-4DB2-BD59-A6C34878D82A}">
                    <a16:rowId xmlns:a16="http://schemas.microsoft.com/office/drawing/2014/main" val="3805234834"/>
                  </a:ext>
                </a:extLst>
              </a:tr>
              <a:tr h="484010">
                <a:tc>
                  <a:txBody>
                    <a:bodyPr/>
                    <a:lstStyle/>
                    <a:p>
                      <a:pPr lvl="0"/>
                      <a:r>
                        <a:rPr lang="en-US" sz="1400" b="1" dirty="0">
                          <a:solidFill>
                            <a:schemeClr val="tx1"/>
                          </a:solidFill>
                          <a:latin typeface="Garamond" panose="02020404030301010803" pitchFamily="18" charset="0"/>
                        </a:rPr>
                        <a:t>Health Outcomes Survey (HOS)</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Hospital re-admissions per 1000 members/year</a:t>
                      </a:r>
                    </a:p>
                  </a:txBody>
                  <a:tcPr>
                    <a:solidFill>
                      <a:schemeClr val="accent6">
                        <a:lumMod val="40000"/>
                        <a:lumOff val="60000"/>
                      </a:schemeClr>
                    </a:solidFill>
                  </a:tcPr>
                </a:tc>
                <a:extLst>
                  <a:ext uri="{0D108BD9-81ED-4DB2-BD59-A6C34878D82A}">
                    <a16:rowId xmlns:a16="http://schemas.microsoft.com/office/drawing/2014/main" val="3069831246"/>
                  </a:ext>
                </a:extLst>
              </a:tr>
              <a:tr h="687804">
                <a:tc>
                  <a:txBody>
                    <a:bodyPr/>
                    <a:lstStyle/>
                    <a:p>
                      <a:pPr lvl="0"/>
                      <a:r>
                        <a:rPr lang="en-US" sz="1400" b="1" dirty="0">
                          <a:solidFill>
                            <a:schemeClr val="tx1"/>
                          </a:solidFill>
                          <a:latin typeface="Garamond" panose="02020404030301010803" pitchFamily="18" charset="0"/>
                        </a:rPr>
                        <a:t>Member involvement in development of their plan of care</a:t>
                      </a:r>
                    </a:p>
                  </a:txBody>
                  <a:tcPr>
                    <a:solidFill>
                      <a:schemeClr val="accent6">
                        <a:lumMod val="40000"/>
                        <a:lumOff val="60000"/>
                      </a:schemeClr>
                    </a:solidFill>
                  </a:tcPr>
                </a:tc>
                <a:tc>
                  <a:txBody>
                    <a:bodyPr/>
                    <a:lstStyle/>
                    <a:p>
                      <a:pPr lvl="0"/>
                      <a:r>
                        <a:rPr lang="en-US" sz="1400" b="1" dirty="0">
                          <a:solidFill>
                            <a:schemeClr val="tx1"/>
                          </a:solidFill>
                          <a:latin typeface="Garamond" panose="02020404030301010803" pitchFamily="18" charset="0"/>
                        </a:rPr>
                        <a:t>Health Effectiveness Data Information Set (HEDIS)</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3354725692"/>
                  </a:ext>
                </a:extLst>
              </a:tr>
              <a:tr h="6878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Ambulatory follow-up post SNF or group home discharge</a:t>
                      </a:r>
                    </a:p>
                    <a:p>
                      <a:pPr mar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Consumer Assessment of Healthcare Providers and Systems (CAHPS)</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80842092"/>
                  </a:ext>
                </a:extLst>
              </a:tr>
              <a:tr h="5471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Hospital admissions per 1000 members/year</a:t>
                      </a:r>
                    </a:p>
                    <a:p>
                      <a:pPr mar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1"/>
                          </a:solidFill>
                          <a:latin typeface="Garamond" panose="02020404030301010803" pitchFamily="18" charset="0"/>
                        </a:rPr>
                        <a:t>ER visits per 1000 members/year</a:t>
                      </a:r>
                    </a:p>
                    <a:p>
                      <a:pPr marL="0" lvl="0" indent="0">
                        <a:buFont typeface="Arial" panose="020B0604020202020204" pitchFamily="34" charset="0"/>
                        <a:buNone/>
                      </a:pPr>
                      <a:endParaRPr lang="en-US" sz="1400" b="1" dirty="0">
                        <a:solidFill>
                          <a:schemeClr val="tx1"/>
                        </a:solidFill>
                        <a:latin typeface="Garamond" panose="02020404030301010803" pitchFamily="18" charset="0"/>
                        <a:cs typeface="Calibri"/>
                      </a:endParaRPr>
                    </a:p>
                  </a:txBody>
                  <a:tcPr>
                    <a:solidFill>
                      <a:schemeClr val="accent6">
                        <a:lumMod val="40000"/>
                        <a:lumOff val="60000"/>
                      </a:schemeClr>
                    </a:solidFill>
                  </a:tcPr>
                </a:tc>
                <a:extLst>
                  <a:ext uri="{0D108BD9-81ED-4DB2-BD59-A6C34878D82A}">
                    <a16:rowId xmlns:a16="http://schemas.microsoft.com/office/drawing/2014/main" val="2071993704"/>
                  </a:ext>
                </a:extLst>
              </a:tr>
            </a:tbl>
          </a:graphicData>
        </a:graphic>
      </p:graphicFrame>
    </p:spTree>
    <p:extLst>
      <p:ext uri="{BB962C8B-B14F-4D97-AF65-F5344CB8AC3E}">
        <p14:creationId xmlns:p14="http://schemas.microsoft.com/office/powerpoint/2010/main" val="1971901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sz="3600" b="0"/>
              <a:t>Identifying Fraud, Waste and Abuse (FWA)</a:t>
            </a:r>
          </a:p>
        </p:txBody>
      </p:sp>
      <p:sp>
        <p:nvSpPr>
          <p:cNvPr id="5" name="TextBox 4">
            <a:extLst>
              <a:ext uri="{FF2B5EF4-FFF2-40B4-BE49-F238E27FC236}">
                <a16:creationId xmlns:a16="http://schemas.microsoft.com/office/drawing/2014/main" id="{B2FE498B-E548-44ED-ADC7-0887D50E6DD1}"/>
              </a:ext>
            </a:extLst>
          </p:cNvPr>
          <p:cNvSpPr txBox="1"/>
          <p:nvPr/>
        </p:nvSpPr>
        <p:spPr>
          <a:xfrm>
            <a:off x="379829" y="1217107"/>
            <a:ext cx="8249265" cy="923330"/>
          </a:xfrm>
          <a:prstGeom prst="rect">
            <a:avLst/>
          </a:prstGeom>
          <a:noFill/>
        </p:spPr>
        <p:txBody>
          <a:bodyPr wrap="square">
            <a:spAutoFit/>
          </a:bodyPr>
          <a:lstStyle/>
          <a:p>
            <a:r>
              <a:rPr lang="en-US" sz="1800">
                <a:latin typeface="Garamond" panose="02020404030301010803" pitchFamily="18" charset="0"/>
                <a:cs typeface="Calibri"/>
              </a:rPr>
              <a:t>Neighborhood requires compliance with all laws applicable to the organization’s business including compliance with all applicable federal and state laws dealing with </a:t>
            </a:r>
            <a:r>
              <a:rPr lang="en-US" sz="1800">
                <a:latin typeface="Garamond" panose="02020404030301010803" pitchFamily="18" charset="0"/>
                <a:cs typeface="Calibri"/>
                <a:hlinkClick r:id="rId2"/>
              </a:rPr>
              <a:t>fraud, waste and abuse</a:t>
            </a:r>
            <a:r>
              <a:rPr lang="en-US" sz="1800">
                <a:latin typeface="Garamond" panose="02020404030301010803" pitchFamily="18" charset="0"/>
                <a:cs typeface="Calibri"/>
              </a:rPr>
              <a:t>. Some examples of FWA include but are not limite</a:t>
            </a:r>
            <a:r>
              <a:rPr lang="en-US">
                <a:latin typeface="Garamond" panose="02020404030301010803" pitchFamily="18" charset="0"/>
                <a:cs typeface="Calibri"/>
              </a:rPr>
              <a:t>d to:</a:t>
            </a:r>
            <a:endParaRPr lang="en-US" sz="1800">
              <a:latin typeface="Garamond" panose="02020404030301010803" pitchFamily="18" charset="0"/>
              <a:cs typeface="Calibri"/>
            </a:endParaRPr>
          </a:p>
        </p:txBody>
      </p:sp>
      <p:graphicFrame>
        <p:nvGraphicFramePr>
          <p:cNvPr id="4" name="Table 5">
            <a:extLst>
              <a:ext uri="{FF2B5EF4-FFF2-40B4-BE49-F238E27FC236}">
                <a16:creationId xmlns:a16="http://schemas.microsoft.com/office/drawing/2014/main" id="{5C06F509-D627-45BA-82AC-92451729846A}"/>
              </a:ext>
            </a:extLst>
          </p:cNvPr>
          <p:cNvGraphicFramePr>
            <a:graphicFrameLocks noGrp="1"/>
          </p:cNvGraphicFramePr>
          <p:nvPr>
            <p:extLst>
              <p:ext uri="{D42A27DB-BD31-4B8C-83A1-F6EECF244321}">
                <p14:modId xmlns:p14="http://schemas.microsoft.com/office/powerpoint/2010/main" val="3112002297"/>
              </p:ext>
            </p:extLst>
          </p:nvPr>
        </p:nvGraphicFramePr>
        <p:xfrm>
          <a:off x="640911" y="2592486"/>
          <a:ext cx="7862178" cy="2291080"/>
        </p:xfrm>
        <a:graphic>
          <a:graphicData uri="http://schemas.openxmlformats.org/drawingml/2006/table">
            <a:tbl>
              <a:tblPr firstRow="1" bandRow="1">
                <a:tableStyleId>{93296810-A885-4BE3-A3E7-6D5BEEA58F35}</a:tableStyleId>
              </a:tblPr>
              <a:tblGrid>
                <a:gridCol w="3931089">
                  <a:extLst>
                    <a:ext uri="{9D8B030D-6E8A-4147-A177-3AD203B41FA5}">
                      <a16:colId xmlns:a16="http://schemas.microsoft.com/office/drawing/2014/main" val="770603960"/>
                    </a:ext>
                  </a:extLst>
                </a:gridCol>
                <a:gridCol w="3931089">
                  <a:extLst>
                    <a:ext uri="{9D8B030D-6E8A-4147-A177-3AD203B41FA5}">
                      <a16:colId xmlns:a16="http://schemas.microsoft.com/office/drawing/2014/main" val="21060640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Billing for services that were not rendered (e.g., billing for no-show appointments)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Misrepresenting the services provided or the person receiving the  services</a:t>
                      </a:r>
                    </a:p>
                  </a:txBody>
                  <a:tcPr>
                    <a:solidFill>
                      <a:schemeClr val="accent6">
                        <a:lumMod val="40000"/>
                        <a:lumOff val="60000"/>
                      </a:schemeClr>
                    </a:solidFill>
                  </a:tcPr>
                </a:tc>
                <a:extLst>
                  <a:ext uri="{0D108BD9-81ED-4DB2-BD59-A6C34878D82A}">
                    <a16:rowId xmlns:a16="http://schemas.microsoft.com/office/drawing/2014/main" val="30344496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Misrepresentation of  a patient diagnosis to justify  service</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Garamond" panose="02020404030301010803" pitchFamily="18" charset="0"/>
                        </a:rPr>
                        <a:t>Falsifying plans of treatment or medical records</a:t>
                      </a:r>
                    </a:p>
                  </a:txBody>
                  <a:tcPr>
                    <a:solidFill>
                      <a:schemeClr val="accent6">
                        <a:lumMod val="40000"/>
                        <a:lumOff val="60000"/>
                      </a:schemeClr>
                    </a:solidFill>
                  </a:tcPr>
                </a:tc>
                <a:extLst>
                  <a:ext uri="{0D108BD9-81ED-4DB2-BD59-A6C34878D82A}">
                    <a16:rowId xmlns:a16="http://schemas.microsoft.com/office/drawing/2014/main" val="3805234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latin typeface="Garamond" panose="02020404030301010803" pitchFamily="18" charset="0"/>
                        </a:rPr>
                        <a:t>Altering claims forms to receive a higher level of payment or circumvent a denial</a:t>
                      </a:r>
                    </a:p>
                  </a:txBody>
                  <a:tcPr>
                    <a:solidFill>
                      <a:schemeClr val="accent6">
                        <a:lumMod val="40000"/>
                        <a:lumOff val="60000"/>
                      </a:schemeClr>
                    </a:solidFill>
                  </a:tcPr>
                </a:tc>
                <a:tc>
                  <a:txBody>
                    <a:bodyPr/>
                    <a:lstStyle/>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Over-utilization of services</a:t>
                      </a:r>
                    </a:p>
                    <a:p>
                      <a:pPr marL="285750" lvl="0" indent="-285750">
                        <a:buFont typeface="Arial" panose="020B0604020202020204" pitchFamily="34" charset="0"/>
                        <a:buChar char="•"/>
                      </a:pPr>
                      <a:r>
                        <a:rPr lang="en-US" sz="1800" b="0" dirty="0">
                          <a:solidFill>
                            <a:schemeClr val="tx1"/>
                          </a:solidFill>
                          <a:latin typeface="Garamond" panose="02020404030301010803" pitchFamily="18" charset="0"/>
                        </a:rPr>
                        <a:t>Underutilization of services</a:t>
                      </a:r>
                    </a:p>
                  </a:txBody>
                  <a:tcPr>
                    <a:solidFill>
                      <a:schemeClr val="accent6">
                        <a:lumMod val="40000"/>
                        <a:lumOff val="60000"/>
                      </a:schemeClr>
                    </a:solidFill>
                  </a:tcPr>
                </a:tc>
                <a:extLst>
                  <a:ext uri="{0D108BD9-81ED-4DB2-BD59-A6C34878D82A}">
                    <a16:rowId xmlns:a16="http://schemas.microsoft.com/office/drawing/2014/main" val="3069831246"/>
                  </a:ext>
                </a:extLst>
              </a:tr>
              <a:tr h="370840">
                <a:tc>
                  <a:txBody>
                    <a:bodyPr/>
                    <a:lstStyle/>
                    <a:p>
                      <a:pPr marL="0" indent="0">
                        <a:buFont typeface="Arial" panose="020B0604020202020204" pitchFamily="34" charset="0"/>
                        <a:buNone/>
                      </a:pPr>
                      <a:r>
                        <a:rPr lang="en-US" sz="1800" b="0">
                          <a:solidFill>
                            <a:schemeClr val="tx1"/>
                          </a:solidFill>
                          <a:latin typeface="Garamond" panose="02020404030301010803" pitchFamily="18" charset="0"/>
                        </a:rPr>
                        <a:t>Deliberate duplicate billing </a:t>
                      </a:r>
                      <a:endParaRPr lang="en-US" sz="1800" b="0">
                        <a:solidFill>
                          <a:schemeClr val="tx1"/>
                        </a:solidFill>
                        <a:latin typeface="Garamond" panose="02020404030301010803" pitchFamily="18" charset="0"/>
                        <a:cs typeface="Calibri"/>
                      </a:endParaRPr>
                    </a:p>
                  </a:txBody>
                  <a:tcPr>
                    <a:solidFill>
                      <a:schemeClr val="accent6">
                        <a:lumMod val="40000"/>
                        <a:lumOff val="60000"/>
                      </a:schemeClr>
                    </a:solidFill>
                  </a:tcPr>
                </a:tc>
                <a:tc>
                  <a:txBody>
                    <a:bodyPr/>
                    <a:lstStyle/>
                    <a:p>
                      <a:pPr marL="0" lvl="0" indent="0">
                        <a:buFont typeface="Arial" panose="020B0604020202020204" pitchFamily="34" charset="0"/>
                        <a:buNone/>
                      </a:pPr>
                      <a:r>
                        <a:rPr lang="en-US" sz="1800" dirty="0">
                          <a:latin typeface="Garamond" panose="02020404030301010803" pitchFamily="18" charset="0"/>
                          <a:cs typeface="Calibri"/>
                        </a:rPr>
                        <a:t>Excessive charges for services or supplies</a:t>
                      </a:r>
                    </a:p>
                  </a:txBody>
                  <a:tcPr>
                    <a:solidFill>
                      <a:schemeClr val="accent6">
                        <a:lumMod val="40000"/>
                        <a:lumOff val="60000"/>
                      </a:schemeClr>
                    </a:solidFill>
                  </a:tcPr>
                </a:tc>
                <a:extLst>
                  <a:ext uri="{0D108BD9-81ED-4DB2-BD59-A6C34878D82A}">
                    <a16:rowId xmlns:a16="http://schemas.microsoft.com/office/drawing/2014/main" val="3354725692"/>
                  </a:ext>
                </a:extLst>
              </a:tr>
            </a:tbl>
          </a:graphicData>
        </a:graphic>
      </p:graphicFrame>
    </p:spTree>
    <p:extLst>
      <p:ext uri="{BB962C8B-B14F-4D97-AF65-F5344CB8AC3E}">
        <p14:creationId xmlns:p14="http://schemas.microsoft.com/office/powerpoint/2010/main" val="311272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455" y="277323"/>
            <a:ext cx="8535089" cy="1228947"/>
          </a:xfrm>
        </p:spPr>
        <p:txBody>
          <a:bodyPr>
            <a:noAutofit/>
          </a:bodyPr>
          <a:lstStyle/>
          <a:p>
            <a:r>
              <a:rPr lang="en-US" sz="3600" b="0"/>
              <a:t>Implementing a Compliance Program to </a:t>
            </a:r>
            <a:br>
              <a:rPr lang="en-US" sz="3600" b="0"/>
            </a:br>
            <a:r>
              <a:rPr lang="en-US" sz="3600" b="0"/>
              <a:t>Prevent FWA</a:t>
            </a:r>
          </a:p>
        </p:txBody>
      </p:sp>
      <p:sp>
        <p:nvSpPr>
          <p:cNvPr id="7" name="TextBox 6">
            <a:extLst>
              <a:ext uri="{FF2B5EF4-FFF2-40B4-BE49-F238E27FC236}">
                <a16:creationId xmlns:a16="http://schemas.microsoft.com/office/drawing/2014/main" id="{50C28DC5-3261-4E86-90B0-C0FCB9F55D72}"/>
              </a:ext>
            </a:extLst>
          </p:cNvPr>
          <p:cNvSpPr txBox="1"/>
          <p:nvPr/>
        </p:nvSpPr>
        <p:spPr>
          <a:xfrm>
            <a:off x="608912" y="1643017"/>
            <a:ext cx="7857756" cy="3477875"/>
          </a:xfrm>
          <a:prstGeom prst="rect">
            <a:avLst/>
          </a:prstGeom>
          <a:noFill/>
        </p:spPr>
        <p:txBody>
          <a:bodyPr wrap="square" rtlCol="0">
            <a:spAutoFit/>
          </a:bodyPr>
          <a:lstStyle/>
          <a:p>
            <a:r>
              <a:rPr lang="en-US" dirty="0">
                <a:latin typeface="Garamond" panose="02020404030301010803" pitchFamily="18" charset="0"/>
              </a:rPr>
              <a:t>Neighborhood strongly recommends that providers, their business associates and subcontractors </a:t>
            </a:r>
            <a:r>
              <a:rPr lang="en-US" sz="2000" b="1" dirty="0">
                <a:solidFill>
                  <a:srgbClr val="00742F"/>
                </a:solidFill>
                <a:latin typeface="Garamond" panose="02020404030301010803" pitchFamily="18" charset="0"/>
              </a:rPr>
              <a:t>develop</a:t>
            </a:r>
            <a:r>
              <a:rPr lang="en-US" b="1" dirty="0">
                <a:latin typeface="Garamond" panose="02020404030301010803" pitchFamily="18" charset="0"/>
              </a:rPr>
              <a:t> </a:t>
            </a:r>
            <a:r>
              <a:rPr lang="en-US" sz="2000" b="1" dirty="0">
                <a:solidFill>
                  <a:srgbClr val="00742F"/>
                </a:solidFill>
                <a:latin typeface="Garamond" panose="02020404030301010803" pitchFamily="18" charset="0"/>
              </a:rPr>
              <a:t>their own compliance programs </a:t>
            </a:r>
            <a:r>
              <a:rPr lang="en-US" dirty="0">
                <a:latin typeface="Garamond" panose="02020404030301010803" pitchFamily="18" charset="0"/>
              </a:rPr>
              <a:t>and regularly evaluate their effectiveness. Effective compliance programs can help create a work culture that prevents, detects, and resolves misconduct. </a:t>
            </a:r>
          </a:p>
          <a:p>
            <a:endParaRPr lang="en-US" dirty="0">
              <a:latin typeface="Garamond" panose="02020404030301010803" pitchFamily="18" charset="0"/>
            </a:endParaRPr>
          </a:p>
          <a:p>
            <a:r>
              <a:rPr lang="en-US" dirty="0">
                <a:latin typeface="Garamond" panose="02020404030301010803" pitchFamily="18" charset="0"/>
              </a:rPr>
              <a:t>Providers should take </a:t>
            </a:r>
            <a:r>
              <a:rPr lang="en-US" sz="2000" b="1" dirty="0">
                <a:solidFill>
                  <a:srgbClr val="00742F"/>
                </a:solidFill>
                <a:latin typeface="Garamond" panose="02020404030301010803" pitchFamily="18" charset="0"/>
              </a:rPr>
              <a:t>ongoing action </a:t>
            </a:r>
            <a:r>
              <a:rPr lang="en-US" dirty="0">
                <a:latin typeface="Garamond" panose="02020404030301010803" pitchFamily="18" charset="0"/>
              </a:rPr>
              <a:t>to understand health insurance compliance requirements and meet them fully and consistently. </a:t>
            </a:r>
          </a:p>
          <a:p>
            <a:endParaRPr lang="en-US" dirty="0">
              <a:latin typeface="Garamond" panose="02020404030301010803" pitchFamily="18" charset="0"/>
            </a:endParaRPr>
          </a:p>
          <a:p>
            <a:r>
              <a:rPr lang="en-US" dirty="0">
                <a:latin typeface="Garamond" panose="02020404030301010803" pitchFamily="18" charset="0"/>
              </a:rPr>
              <a:t>Neighborhood’s Provider Manual includes references/links for compliance guidance documents prepared by the U.S. Department of Health and Human Services (HHS) Office of Inspector General (OIG). </a:t>
            </a:r>
          </a:p>
          <a:p>
            <a:endParaRPr lang="en-US" dirty="0">
              <a:latin typeface="Garamond" panose="02020404030301010803" pitchFamily="18" charset="0"/>
            </a:endParaRPr>
          </a:p>
        </p:txBody>
      </p:sp>
      <p:sp>
        <p:nvSpPr>
          <p:cNvPr id="10" name="TextBox 9">
            <a:extLst>
              <a:ext uri="{FF2B5EF4-FFF2-40B4-BE49-F238E27FC236}">
                <a16:creationId xmlns:a16="http://schemas.microsoft.com/office/drawing/2014/main" id="{2814762E-7FE8-47A7-8900-10D631EEB614}"/>
              </a:ext>
            </a:extLst>
          </p:cNvPr>
          <p:cNvSpPr txBox="1"/>
          <p:nvPr/>
        </p:nvSpPr>
        <p:spPr>
          <a:xfrm>
            <a:off x="1805053" y="5212700"/>
            <a:ext cx="5181412" cy="369332"/>
          </a:xfrm>
          <a:prstGeom prst="rect">
            <a:avLst/>
          </a:prstGeom>
          <a:noFill/>
          <a:ln w="19050">
            <a:solidFill>
              <a:srgbClr val="00742F"/>
            </a:solidFill>
          </a:ln>
        </p:spPr>
        <p:txBody>
          <a:bodyPr wrap="square" rtlCol="0">
            <a:spAutoFit/>
          </a:bodyPr>
          <a:lstStyle/>
          <a:p>
            <a:r>
              <a:rPr lang="en-US">
                <a:solidFill>
                  <a:srgbClr val="00742F"/>
                </a:solidFill>
                <a:latin typeface="Garamond" panose="02020404030301010803" pitchFamily="18" charset="0"/>
                <a:hlinkClick r:id="rId2"/>
              </a:rPr>
              <a:t>Click here to view Neighborhood’s Provider Manual</a:t>
            </a:r>
            <a:r>
              <a:rPr lang="en-US">
                <a:solidFill>
                  <a:srgbClr val="00742F"/>
                </a:solidFill>
                <a:latin typeface="Garamond" panose="02020404030301010803" pitchFamily="18" charset="0"/>
              </a:rPr>
              <a:t>.</a:t>
            </a:r>
            <a:endParaRPr lang="en-US">
              <a:latin typeface="Garamond" panose="02020404030301010803" pitchFamily="18" charset="0"/>
            </a:endParaRPr>
          </a:p>
        </p:txBody>
      </p:sp>
    </p:spTree>
    <p:extLst>
      <p:ext uri="{BB962C8B-B14F-4D97-AF65-F5344CB8AC3E}">
        <p14:creationId xmlns:p14="http://schemas.microsoft.com/office/powerpoint/2010/main" val="3854818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3600" b="0">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3736150476"/>
              </p:ext>
            </p:extLst>
          </p:nvPr>
        </p:nvGraphicFramePr>
        <p:xfrm>
          <a:off x="1189603" y="1397000"/>
          <a:ext cx="67647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23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sz="3600" b="0"/>
              <a:t>Provider Resources</a:t>
            </a:r>
            <a:endParaRPr lang="en-US" sz="3600"/>
          </a:p>
        </p:txBody>
      </p:sp>
      <p:sp>
        <p:nvSpPr>
          <p:cNvPr id="4" name="TextBox 3"/>
          <p:cNvSpPr txBox="1"/>
          <p:nvPr/>
        </p:nvSpPr>
        <p:spPr>
          <a:xfrm>
            <a:off x="599896" y="1478481"/>
            <a:ext cx="7985304" cy="3431709"/>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r>
              <a:rPr lang="en-US" sz="1800">
                <a:latin typeface="Garamond"/>
                <a:hlinkClick r:id="rId3"/>
              </a:rPr>
              <a:t>Neighborhood Resources </a:t>
            </a:r>
            <a:r>
              <a:rPr lang="en-US" sz="1800">
                <a:latin typeface="Garamond"/>
              </a:rPr>
              <a:t>(</a:t>
            </a:r>
            <a:r>
              <a:rPr lang="en-US" sz="1800">
                <a:latin typeface="Garamond"/>
                <a:hlinkClick r:id="rId4"/>
              </a:rPr>
              <a:t>Provider Manual</a:t>
            </a:r>
            <a:r>
              <a:rPr lang="en-US" sz="1800">
                <a:latin typeface="Garamond"/>
              </a:rPr>
              <a:t>, </a:t>
            </a:r>
            <a:r>
              <a:rPr lang="en-US" sz="1800">
                <a:latin typeface="Garamond"/>
                <a:hlinkClick r:id="rId5"/>
              </a:rPr>
              <a:t>Quick Reference Guide</a:t>
            </a:r>
            <a:r>
              <a:rPr lang="en-US" sz="1800">
                <a:latin typeface="Garamond"/>
              </a:rPr>
              <a:t>, forms, trainings, pharmacy information and more)</a:t>
            </a:r>
            <a:r>
              <a:rPr lang="en-US">
                <a:latin typeface="Garamond"/>
              </a:rPr>
              <a:t> </a:t>
            </a:r>
            <a:endParaRPr lang="en-US" sz="1800" b="1">
              <a:latin typeface="Garamond" panose="02020404030301010803" pitchFamily="18" charset="0"/>
              <a:hlinkClick r:id="rId6"/>
            </a:endParaRPr>
          </a:p>
          <a:p>
            <a:pPr marL="285750" indent="-285750">
              <a:buClr>
                <a:srgbClr val="00742F"/>
              </a:buClr>
              <a:buFont typeface="Wingdings" panose="05000000000000000000" pitchFamily="2" charset="2"/>
              <a:buChar char="§"/>
            </a:pPr>
            <a:r>
              <a:rPr lang="en-US" sz="1800">
                <a:latin typeface="Garamond"/>
                <a:hlinkClick r:id="rId6"/>
              </a:rPr>
              <a:t>Medicaid Manual</a:t>
            </a:r>
            <a:endParaRPr lang="en-US" sz="1800">
              <a:latin typeface="Garamond"/>
            </a:endParaRPr>
          </a:p>
          <a:p>
            <a:pPr marL="285750" indent="-285750">
              <a:buClr>
                <a:srgbClr val="00742F"/>
              </a:buClr>
              <a:buFont typeface="Wingdings" panose="05000000000000000000" pitchFamily="2" charset="2"/>
              <a:buChar char="§"/>
            </a:pPr>
            <a:r>
              <a:rPr lang="en-US" sz="1800">
                <a:latin typeface="Garamond"/>
                <a:hlinkClick r:id="rId7"/>
              </a:rPr>
              <a:t>Medicare Manual</a:t>
            </a:r>
            <a:endParaRPr lang="en-US" sz="1800">
              <a:latin typeface="Garamond"/>
            </a:endParaRPr>
          </a:p>
          <a:p>
            <a:pPr marL="285750" indent="-285750">
              <a:buClr>
                <a:srgbClr val="00742F"/>
              </a:buClr>
              <a:buFont typeface="Wingdings" panose="05000000000000000000" pitchFamily="2" charset="2"/>
              <a:buChar char="§"/>
            </a:pPr>
            <a:r>
              <a:rPr lang="en-US">
                <a:latin typeface="Garamond"/>
                <a:hlinkClick r:id="rId8"/>
              </a:rPr>
              <a:t>Payment Policies</a:t>
            </a:r>
            <a:endParaRPr lang="en-US">
              <a:latin typeface="Garamond"/>
            </a:endParaRPr>
          </a:p>
          <a:p>
            <a:pPr marL="285750" indent="-285750">
              <a:buClr>
                <a:srgbClr val="00742F"/>
              </a:buClr>
              <a:buFont typeface="Wingdings" panose="05000000000000000000" pitchFamily="2" charset="2"/>
              <a:buChar char="§"/>
            </a:pPr>
            <a:r>
              <a:rPr lang="en-US" err="1">
                <a:latin typeface="Garamond"/>
                <a:hlinkClick r:id="rId9"/>
              </a:rPr>
              <a:t>NaviNet</a:t>
            </a:r>
            <a:r>
              <a:rPr lang="en-US">
                <a:latin typeface="Garamond"/>
              </a:rPr>
              <a:t> (Eligibility and claims information)</a:t>
            </a:r>
          </a:p>
          <a:p>
            <a:pPr marL="285750" indent="-285750">
              <a:buClr>
                <a:srgbClr val="00742F"/>
              </a:buClr>
              <a:buFont typeface="Wingdings" panose="05000000000000000000" pitchFamily="2" charset="2"/>
              <a:buChar char="§"/>
            </a:pPr>
            <a:r>
              <a:rPr lang="en-US">
                <a:latin typeface="Garamond"/>
                <a:hlinkClick r:id="rId10"/>
              </a:rPr>
              <a:t>RI EOHHS Integrated Care Initiative</a:t>
            </a:r>
            <a:endParaRPr lang="en-US">
              <a:latin typeface="Garamond"/>
            </a:endParaRPr>
          </a:p>
          <a:p>
            <a:pPr marL="285750" indent="-285750">
              <a:buClr>
                <a:srgbClr val="00742F"/>
              </a:buClr>
              <a:buFont typeface="Wingdings" panose="05000000000000000000" pitchFamily="2" charset="2"/>
              <a:buChar char="§"/>
            </a:pPr>
            <a:r>
              <a:rPr lang="en-US" i="0">
                <a:effectLst/>
                <a:latin typeface="Garamond"/>
                <a:hlinkClick r:id="rId11"/>
              </a:rPr>
              <a:t>Tips to Create an Effective Translation Program for Limited-English Proficiency Patients</a:t>
            </a:r>
            <a:endParaRPr lang="en-US">
              <a:latin typeface="Garamond"/>
            </a:endParaRPr>
          </a:p>
          <a:p>
            <a:pPr marL="285750" indent="-285750">
              <a:buClr>
                <a:srgbClr val="00742F"/>
              </a:buClr>
              <a:buFont typeface="Wingdings" panose="05000000000000000000" pitchFamily="2" charset="2"/>
              <a:buChar char="§"/>
            </a:pPr>
            <a:r>
              <a:rPr lang="en-US">
                <a:latin typeface="Garamond"/>
                <a:hlinkClick r:id="rId12"/>
              </a:rPr>
              <a:t>Health Resources &amp; Services Administration: Health Literacy</a:t>
            </a:r>
            <a:endParaRPr lang="en-US" sz="1800">
              <a:latin typeface="Garamond"/>
            </a:endParaRPr>
          </a:p>
          <a:p>
            <a:pPr marL="285750" indent="-285750">
              <a:buFont typeface="Arial" panose="020B0604020202020204" pitchFamily="34" charset="0"/>
              <a:buChar char="•"/>
            </a:pPr>
            <a:endParaRPr lang="en-US">
              <a:latin typeface="Garamond" panose="02020404030301010803" pitchFamily="18" charset="0"/>
            </a:endParaRPr>
          </a:p>
          <a:p>
            <a:pPr marL="342900" indent="-342900" algn="ctr">
              <a:buFont typeface="Arial" panose="020B0604020202020204" pitchFamily="34" charset="0"/>
              <a:buChar char="•"/>
            </a:pPr>
            <a:endParaRPr lang="en-US" sz="1900">
              <a:latin typeface="Garamond" panose="02020404030301010803" pitchFamily="18" charset="0"/>
            </a:endParaRPr>
          </a:p>
        </p:txBody>
      </p:sp>
    </p:spTree>
    <p:extLst>
      <p:ext uri="{BB962C8B-B14F-4D97-AF65-F5344CB8AC3E}">
        <p14:creationId xmlns:p14="http://schemas.microsoft.com/office/powerpoint/2010/main" val="149090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EAAA1-3A8C-464A-A1D8-2484E3ED6B39}"/>
              </a:ext>
            </a:extLst>
          </p:cNvPr>
          <p:cNvSpPr txBox="1">
            <a:spLocks/>
          </p:cNvSpPr>
          <p:nvPr/>
        </p:nvSpPr>
        <p:spPr>
          <a:xfrm>
            <a:off x="783093" y="1354700"/>
            <a:ext cx="7886700" cy="2941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2000" b="0" dirty="0">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a:rPr>
              <a:t>Please </a:t>
            </a:r>
            <a:r>
              <a:rPr lang="en-US" sz="2000" dirty="0">
                <a:solidFill>
                  <a:srgbClr val="00742F"/>
                </a:solidFill>
                <a:latin typeface="Garamond"/>
                <a:hlinkClick r:id="rId2">
                  <a:extLst>
                    <a:ext uri="{A12FA001-AC4F-418D-AE19-62706E023703}">
                      <ahyp:hlinkClr xmlns:ahyp="http://schemas.microsoft.com/office/drawing/2018/hyperlinkcolor" val="tx"/>
                    </a:ext>
                  </a:extLst>
                </a:hlinkClick>
              </a:rPr>
              <a:t>click here to attest</a:t>
            </a:r>
            <a:r>
              <a:rPr lang="en-US" sz="2000" b="0" dirty="0">
                <a:solidFill>
                  <a:srgbClr val="00742F"/>
                </a:solidFill>
                <a:latin typeface="Garamond"/>
              </a:rPr>
              <a:t> </a:t>
            </a:r>
            <a:r>
              <a:rPr lang="en-US" sz="2000" b="0" dirty="0">
                <a:solidFill>
                  <a:schemeClr val="tx1"/>
                </a:solidFill>
                <a:latin typeface="Garamond"/>
              </a:rPr>
              <a:t>to your understanding and completion.</a:t>
            </a:r>
          </a:p>
          <a:p>
            <a:pPr fontAlgn="auto">
              <a:spcAft>
                <a:spcPts val="0"/>
              </a:spcAft>
            </a:pP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By attesting, the authorized representative has agreed to educate and review Neighborhood’s training with all providers in their organization who provide direct member care.</a:t>
            </a:r>
            <a:br>
              <a:rPr lang="en-US" sz="2000" b="0" dirty="0">
                <a:solidFill>
                  <a:schemeClr val="tx1"/>
                </a:solidFill>
                <a:latin typeface="Garamond" panose="02020404030301010803" pitchFamily="18" charset="0"/>
              </a:rPr>
            </a:b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Questions? Email Provider Relations at </a:t>
            </a:r>
            <a:r>
              <a:rPr lang="en-US" sz="2000" b="1" dirty="0">
                <a:solidFill>
                  <a:srgbClr val="00742F"/>
                </a:solidFill>
                <a:latin typeface="Garamond" panose="02020404030301010803" pitchFamily="18" charset="0"/>
                <a:hlinkClick r:id="rId3">
                  <a:extLst>
                    <a:ext uri="{A12FA001-AC4F-418D-AE19-62706E023703}">
                      <ahyp:hlinkClr xmlns:ahyp="http://schemas.microsoft.com/office/drawing/2018/hyperlinkcolor" val="tx"/>
                    </a:ext>
                  </a:extLst>
                </a:hlinkClick>
              </a:rPr>
              <a:t>providertraining@nhpri.org</a:t>
            </a:r>
            <a:r>
              <a:rPr lang="en-US" sz="2000" b="0" dirty="0">
                <a:solidFill>
                  <a:srgbClr val="00742F"/>
                </a:solidFill>
                <a:latin typeface="Garamond" panose="02020404030301010803" pitchFamily="18" charset="0"/>
              </a:rPr>
              <a:t>. </a:t>
            </a:r>
          </a:p>
          <a:p>
            <a:pPr algn="ctr"/>
            <a:endParaRPr lang="en-US" sz="1800" b="1" dirty="0">
              <a:latin typeface="Garamond" panose="02020404030301010803" pitchFamily="18" charset="0"/>
            </a:endParaRPr>
          </a:p>
          <a:p>
            <a:pPr algn="ctr"/>
            <a:endParaRPr lang="en-US" sz="1800" b="1" dirty="0">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dirty="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3968607870"/>
              </p:ext>
            </p:extLst>
          </p:nvPr>
        </p:nvGraphicFramePr>
        <p:xfrm>
          <a:off x="654756" y="4501903"/>
          <a:ext cx="7886700" cy="532941"/>
        </p:xfrm>
        <a:graphic>
          <a:graphicData uri="http://schemas.openxmlformats.org/drawingml/2006/table">
            <a:tbl>
              <a:tblPr firstRow="1" bandRow="1">
                <a:effectLst/>
                <a:tableStyleId>{5C22544A-7EE6-4342-B048-85BDC9FD1C3A}</a:tableStyleId>
              </a:tblPr>
              <a:tblGrid>
                <a:gridCol w="7886700">
                  <a:extLst>
                    <a:ext uri="{9D8B030D-6E8A-4147-A177-3AD203B41FA5}">
                      <a16:colId xmlns:a16="http://schemas.microsoft.com/office/drawing/2014/main" val="2440458279"/>
                    </a:ext>
                  </a:extLst>
                </a:gridCol>
              </a:tblGrid>
              <a:tr h="532941">
                <a:tc>
                  <a:txBody>
                    <a:bodyPr/>
                    <a:lstStyle/>
                    <a:p>
                      <a:pPr algn="ctr"/>
                      <a:r>
                        <a:rPr lang="en-US" sz="2000" dirty="0">
                          <a:solidFill>
                            <a:srgbClr val="00742F"/>
                          </a:solidFill>
                          <a:latin typeface="Garamond" panose="02020404030301010803" pitchFamily="18" charset="0"/>
                        </a:rPr>
                        <a:t>Thank you for completing Neighborhood’s annual Provider Training!</a:t>
                      </a:r>
                    </a:p>
                  </a:txBody>
                  <a:tcPr>
                    <a:solidFill>
                      <a:schemeClr val="accent6">
                        <a:lumMod val="20000"/>
                        <a:lumOff val="80000"/>
                      </a:schemeClr>
                    </a:solidFill>
                  </a:tcPr>
                </a:tc>
                <a:extLst>
                  <a:ext uri="{0D108BD9-81ED-4DB2-BD59-A6C34878D82A}">
                    <a16:rowId xmlns:a16="http://schemas.microsoft.com/office/drawing/2014/main" val="3447673573"/>
                  </a:ext>
                </a:extLst>
              </a:tr>
            </a:tbl>
          </a:graphicData>
        </a:graphic>
      </p:graphicFrame>
    </p:spTree>
    <p:extLst>
      <p:ext uri="{BB962C8B-B14F-4D97-AF65-F5344CB8AC3E}">
        <p14:creationId xmlns:p14="http://schemas.microsoft.com/office/powerpoint/2010/main" val="22172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3600" b="0"/>
              <a:t>Primary Care Providers</a:t>
            </a:r>
            <a:endParaRPr lang="en-US" sz="3600"/>
          </a:p>
        </p:txBody>
      </p:sp>
      <p:graphicFrame>
        <p:nvGraphicFramePr>
          <p:cNvPr id="6" name="Content Placeholder 3">
            <a:extLst>
              <a:ext uri="{FF2B5EF4-FFF2-40B4-BE49-F238E27FC236}">
                <a16:creationId xmlns:a16="http://schemas.microsoft.com/office/drawing/2014/main" id="{62FE4CE5-F841-4A98-980D-3A62161F894E}"/>
              </a:ext>
            </a:extLst>
          </p:cNvPr>
          <p:cNvGraphicFramePr>
            <a:graphicFrameLocks/>
          </p:cNvGraphicFramePr>
          <p:nvPr>
            <p:extLst>
              <p:ext uri="{D42A27DB-BD31-4B8C-83A1-F6EECF244321}">
                <p14:modId xmlns:p14="http://schemas.microsoft.com/office/powerpoint/2010/main" val="1982896183"/>
              </p:ext>
            </p:extLst>
          </p:nvPr>
        </p:nvGraphicFramePr>
        <p:xfrm>
          <a:off x="2163366" y="777558"/>
          <a:ext cx="8475138" cy="501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BB689F2-3566-4909-844D-3EDC7DEDDCA9}"/>
              </a:ext>
            </a:extLst>
          </p:cNvPr>
          <p:cNvSpPr txBox="1"/>
          <p:nvPr/>
        </p:nvSpPr>
        <p:spPr>
          <a:xfrm>
            <a:off x="747520" y="1889347"/>
            <a:ext cx="2654709" cy="2585323"/>
          </a:xfrm>
          <a:prstGeom prst="rect">
            <a:avLst/>
          </a:prstGeom>
          <a:solidFill>
            <a:schemeClr val="accent3">
              <a:lumMod val="20000"/>
              <a:lumOff val="80000"/>
            </a:schemeClr>
          </a:solidFill>
          <a:ln w="57150">
            <a:solidFill>
              <a:srgbClr val="00742F">
                <a:alpha val="21000"/>
              </a:srgbClr>
            </a:solidFill>
          </a:ln>
        </p:spPr>
        <p:txBody>
          <a:bodyPr wrap="square" rtlCol="0">
            <a:spAutoFit/>
          </a:bodyPr>
          <a:lstStyle/>
          <a:p>
            <a:pPr algn="ctr"/>
            <a:r>
              <a:rPr lang="en-US">
                <a:latin typeface="Garamond" panose="02020404030301010803" pitchFamily="18" charset="0"/>
              </a:rPr>
              <a:t>The Primary Care Provider (PCP) serves as the </a:t>
            </a:r>
            <a:r>
              <a:rPr lang="en-US" b="1">
                <a:latin typeface="Garamond" panose="02020404030301010803" pitchFamily="18" charset="0"/>
              </a:rPr>
              <a:t>“medical home” </a:t>
            </a:r>
            <a:r>
              <a:rPr lang="en-US">
                <a:latin typeface="Garamond" panose="02020404030301010803" pitchFamily="18" charset="0"/>
              </a:rPr>
              <a:t>for the member. The “medical home” concept assists in establishing a patient-provider relationship and ultimately better health outcomes. </a:t>
            </a:r>
          </a:p>
        </p:txBody>
      </p:sp>
    </p:spTree>
    <p:extLst>
      <p:ext uri="{BB962C8B-B14F-4D97-AF65-F5344CB8AC3E}">
        <p14:creationId xmlns:p14="http://schemas.microsoft.com/office/powerpoint/2010/main" val="223580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sz="3600" b="0"/>
              <a:t>Referrals and Specialty Care</a:t>
            </a:r>
          </a:p>
        </p:txBody>
      </p:sp>
      <p:graphicFrame>
        <p:nvGraphicFramePr>
          <p:cNvPr id="5" name="Diagram 4">
            <a:extLst>
              <a:ext uri="{FF2B5EF4-FFF2-40B4-BE49-F238E27FC236}">
                <a16:creationId xmlns:a16="http://schemas.microsoft.com/office/drawing/2014/main" id="{9701976D-05CF-4A54-A919-921FD5494893}"/>
              </a:ext>
            </a:extLst>
          </p:cNvPr>
          <p:cNvGraphicFramePr/>
          <p:nvPr>
            <p:extLst>
              <p:ext uri="{D42A27DB-BD31-4B8C-83A1-F6EECF244321}">
                <p14:modId xmlns:p14="http://schemas.microsoft.com/office/powerpoint/2010/main" val="468624710"/>
              </p:ext>
            </p:extLst>
          </p:nvPr>
        </p:nvGraphicFramePr>
        <p:xfrm>
          <a:off x="999067" y="1237499"/>
          <a:ext cx="7143079" cy="408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24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927" y="382014"/>
            <a:ext cx="7886700" cy="998538"/>
          </a:xfrm>
        </p:spPr>
        <p:txBody>
          <a:bodyPr>
            <a:normAutofit/>
          </a:bodyPr>
          <a:lstStyle/>
          <a:p>
            <a:r>
              <a:rPr lang="en-US" sz="3600" b="0">
                <a:latin typeface="Cabin"/>
              </a:rPr>
              <a:t>Billing Members</a:t>
            </a:r>
          </a:p>
        </p:txBody>
      </p:sp>
      <p:sp>
        <p:nvSpPr>
          <p:cNvPr id="7" name="TextBox 6">
            <a:extLst>
              <a:ext uri="{FF2B5EF4-FFF2-40B4-BE49-F238E27FC236}">
                <a16:creationId xmlns:a16="http://schemas.microsoft.com/office/drawing/2014/main" id="{1B6621EA-A61F-4463-9CF9-97AD7AA0AA05}"/>
              </a:ext>
            </a:extLst>
          </p:cNvPr>
          <p:cNvSpPr txBox="1"/>
          <p:nvPr/>
        </p:nvSpPr>
        <p:spPr>
          <a:xfrm>
            <a:off x="971550" y="1790774"/>
            <a:ext cx="7462157" cy="2031325"/>
          </a:xfrm>
          <a:prstGeom prst="rect">
            <a:avLst/>
          </a:prstGeom>
          <a:noFill/>
          <a:ln w="28575">
            <a:solidFill>
              <a:srgbClr val="00742F"/>
            </a:solidFill>
          </a:ln>
        </p:spPr>
        <p:txBody>
          <a:bodyPr wrap="square" lIns="91440" tIns="45720" rIns="91440" bIns="45720" anchor="t">
            <a:spAutoFit/>
          </a:bodyPr>
          <a:lstStyle/>
          <a:p>
            <a:r>
              <a:rPr lang="en-US">
                <a:latin typeface="Garamond"/>
              </a:rPr>
              <a:t>Other than allowable co-payments or deductibles for certain lines of business, in</a:t>
            </a:r>
            <a:r>
              <a:rPr lang="en-US" b="1">
                <a:solidFill>
                  <a:srgbClr val="00742F"/>
                </a:solidFill>
                <a:latin typeface="Garamond"/>
              </a:rPr>
              <a:t> no event can the provider bill, balance bill or have any recourse against Neighborhood members </a:t>
            </a:r>
            <a:r>
              <a:rPr lang="en-US">
                <a:latin typeface="Garamond"/>
              </a:rPr>
              <a:t>for services rendered by the provider under their agreement with Neighborhood. </a:t>
            </a:r>
          </a:p>
          <a:p>
            <a:endParaRPr lang="en-US">
              <a:latin typeface="Garamond"/>
            </a:endParaRPr>
          </a:p>
          <a:p>
            <a:r>
              <a:rPr lang="en-US">
                <a:latin typeface="Garamond"/>
              </a:rPr>
              <a:t>Note: INTEGRITY and Medicaid members do not have copayments or deductibles.</a:t>
            </a:r>
            <a:endParaRPr lang="en-US">
              <a:latin typeface="Garamond" panose="02020404030301010803" pitchFamily="18" charset="0"/>
            </a:endParaRPr>
          </a:p>
        </p:txBody>
      </p:sp>
      <p:sp>
        <p:nvSpPr>
          <p:cNvPr id="10" name="Oval 9">
            <a:extLst>
              <a:ext uri="{FF2B5EF4-FFF2-40B4-BE49-F238E27FC236}">
                <a16:creationId xmlns:a16="http://schemas.microsoft.com/office/drawing/2014/main" id="{B0331A19-2000-4E51-AD20-05FDDDBF0BE0}"/>
              </a:ext>
            </a:extLst>
          </p:cNvPr>
          <p:cNvSpPr/>
          <p:nvPr/>
        </p:nvSpPr>
        <p:spPr>
          <a:xfrm>
            <a:off x="1982644" y="4124399"/>
            <a:ext cx="5782867" cy="978280"/>
          </a:xfrm>
          <a:prstGeom prst="ellipse">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a:p>
            <a:pPr algn="ctr"/>
            <a:r>
              <a:rPr lang="en-US">
                <a:latin typeface="Garamond" panose="02020404030301010803" pitchFamily="18" charset="0"/>
              </a:rPr>
              <a:t>Providers may NOT bill members for missed appointments.</a:t>
            </a:r>
          </a:p>
          <a:p>
            <a:pPr algn="ctr"/>
            <a:endParaRPr lang="en-US"/>
          </a:p>
        </p:txBody>
      </p:sp>
    </p:spTree>
    <p:extLst>
      <p:ext uri="{BB962C8B-B14F-4D97-AF65-F5344CB8AC3E}">
        <p14:creationId xmlns:p14="http://schemas.microsoft.com/office/powerpoint/2010/main" val="3454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6150C9-0055-498D-9C24-C5253FB9CCBD}"/>
              </a:ext>
            </a:extLst>
          </p:cNvPr>
          <p:cNvSpPr txBox="1"/>
          <p:nvPr/>
        </p:nvSpPr>
        <p:spPr>
          <a:xfrm>
            <a:off x="580103" y="1268361"/>
            <a:ext cx="8023123" cy="4524315"/>
          </a:xfrm>
          <a:prstGeom prst="rect">
            <a:avLst/>
          </a:prstGeom>
          <a:noFill/>
        </p:spPr>
        <p:txBody>
          <a:bodyPr wrap="square" lIns="91440" tIns="45720" rIns="91440" bIns="45720" rtlCol="0" anchor="t">
            <a:spAutoFit/>
          </a:bodyPr>
          <a:lstStyle/>
          <a:p>
            <a:r>
              <a:rPr lang="en-US">
                <a:latin typeface="Garamond"/>
              </a:rPr>
              <a:t>INTEGRITY is a Medicare-Medicaid Plan (MMP)for </a:t>
            </a:r>
            <a:r>
              <a:rPr lang="en-US">
                <a:latin typeface="Garamond"/>
                <a:cs typeface="Helvetica"/>
              </a:rPr>
              <a:t>s</a:t>
            </a:r>
            <a:r>
              <a:rPr lang="en-US" sz="1800">
                <a:latin typeface="Garamond"/>
                <a:cs typeface="Helvetica"/>
              </a:rPr>
              <a:t>eniors and adults with disabilities who have both Medicare and Medicaid coverage</a:t>
            </a:r>
            <a:r>
              <a:rPr lang="en-US">
                <a:latin typeface="Garamond"/>
              </a:rPr>
              <a:t>. A MMP includes doctors, hospitals, pharmacies, long-term services and supports, and other providers. Members are assigned a care manager and a care team to help manage their providers and services. </a:t>
            </a:r>
          </a:p>
          <a:p>
            <a:endParaRPr lang="en-US">
              <a:latin typeface="Garamond" panose="02020404030301010803" pitchFamily="18" charset="0"/>
            </a:endParaRPr>
          </a:p>
          <a:p>
            <a:endParaRPr lang="en-US">
              <a:latin typeface="Garamond" panose="02020404030301010803" pitchFamily="18" charset="0"/>
            </a:endParaRPr>
          </a:p>
          <a:p>
            <a:endParaRPr lang="en-US" b="1">
              <a:solidFill>
                <a:srgbClr val="208F44"/>
              </a:solidFill>
              <a:latin typeface="Garamond"/>
            </a:endParaRPr>
          </a:p>
          <a:p>
            <a:endParaRPr lang="en-US" b="1">
              <a:solidFill>
                <a:srgbClr val="208F44"/>
              </a:solidFill>
              <a:latin typeface="Garamond"/>
            </a:endParaRPr>
          </a:p>
          <a:p>
            <a:r>
              <a:rPr lang="en-US" b="1">
                <a:solidFill>
                  <a:srgbClr val="208F44"/>
                </a:solidFill>
                <a:latin typeface="Garamond"/>
              </a:rPr>
              <a:t>Member Eligibility</a:t>
            </a:r>
          </a:p>
          <a:p>
            <a:pPr marL="285750" indent="-285750">
              <a:buFont typeface="Arial" panose="020B0604020202020204" pitchFamily="34" charset="0"/>
              <a:buChar char="•"/>
            </a:pPr>
            <a:r>
              <a:rPr lang="en-US" altLang="en-US">
                <a:latin typeface="Garamond"/>
              </a:rPr>
              <a:t>Seniors 65 and older</a:t>
            </a:r>
          </a:p>
          <a:p>
            <a:pPr marL="285750" indent="-285750">
              <a:buFont typeface="Arial" panose="020B0604020202020204" pitchFamily="34" charset="0"/>
              <a:buChar char="•"/>
            </a:pPr>
            <a:r>
              <a:rPr lang="en-US" altLang="en-US">
                <a:latin typeface="Garamond"/>
              </a:rPr>
              <a:t>Adults with disabilities age 21-64 </a:t>
            </a:r>
          </a:p>
          <a:p>
            <a:pPr marL="285750" indent="-285750">
              <a:buFont typeface="Arial" panose="020B0604020202020204" pitchFamily="34" charset="0"/>
              <a:buChar char="•"/>
            </a:pPr>
            <a:r>
              <a:rPr lang="en-US">
                <a:latin typeface="Garamond"/>
              </a:rPr>
              <a:t>Rhode Island resident</a:t>
            </a:r>
          </a:p>
          <a:p>
            <a:pPr marL="285750" indent="-285750">
              <a:buFont typeface="Arial" panose="020B0604020202020204" pitchFamily="34" charset="0"/>
              <a:buChar char="•"/>
            </a:pPr>
            <a:r>
              <a:rPr lang="en-US">
                <a:latin typeface="Garamond"/>
              </a:rPr>
              <a:t>Medicare Part A and Medicare Part B coverage and eligible for Part D</a:t>
            </a:r>
          </a:p>
          <a:p>
            <a:pPr marL="285750" indent="-285750">
              <a:buFont typeface="Arial" panose="020B0604020202020204" pitchFamily="34" charset="0"/>
              <a:buChar char="•"/>
            </a:pPr>
            <a:r>
              <a:rPr lang="en-US">
                <a:latin typeface="Garamond"/>
              </a:rPr>
              <a:t>United States citizen or are lawfully present in the United States</a:t>
            </a:r>
          </a:p>
          <a:p>
            <a:pPr marL="285750" indent="-285750">
              <a:buFont typeface="Arial" panose="020B0604020202020204" pitchFamily="34" charset="0"/>
              <a:buChar char="•"/>
            </a:pPr>
            <a:r>
              <a:rPr lang="en-US">
                <a:latin typeface="Garamond"/>
              </a:rPr>
              <a:t>Eligible for Rhode Island Medicaid</a:t>
            </a:r>
          </a:p>
          <a:p>
            <a:pPr marL="285750" indent="-285750">
              <a:buFont typeface="Arial" panose="020B0604020202020204" pitchFamily="34" charset="0"/>
              <a:buChar char="•"/>
            </a:pPr>
            <a:endParaRPr lang="en-US">
              <a:latin typeface="Garamond"/>
            </a:endParaRPr>
          </a:p>
        </p:txBody>
      </p:sp>
      <p:sp>
        <p:nvSpPr>
          <p:cNvPr id="7" name="Title 1">
            <a:extLst>
              <a:ext uri="{FF2B5EF4-FFF2-40B4-BE49-F238E27FC236}">
                <a16:creationId xmlns:a16="http://schemas.microsoft.com/office/drawing/2014/main" id="{80D6BE76-01D6-43D2-A939-E72B8C832013}"/>
              </a:ext>
            </a:extLst>
          </p:cNvPr>
          <p:cNvSpPr txBox="1">
            <a:spLocks/>
          </p:cNvSpPr>
          <p:nvPr/>
        </p:nvSpPr>
        <p:spPr>
          <a:xfrm>
            <a:off x="402093" y="229272"/>
            <a:ext cx="7886700" cy="10390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What is INTEGRITY?</a:t>
            </a:r>
            <a:endParaRPr lang="en-US" altLang="en-US" sz="3600" b="0">
              <a:solidFill>
                <a:schemeClr val="tx1"/>
              </a:solidFill>
              <a:latin typeface="Cabin" panose="00000500000000000000" pitchFamily="2" charset="0"/>
              <a:cs typeface="Helvetica" charset="0"/>
            </a:endParaRPr>
          </a:p>
        </p:txBody>
      </p:sp>
      <p:sp>
        <p:nvSpPr>
          <p:cNvPr id="8" name="Rectangle: Rounded Corners 7">
            <a:extLst>
              <a:ext uri="{FF2B5EF4-FFF2-40B4-BE49-F238E27FC236}">
                <a16:creationId xmlns:a16="http://schemas.microsoft.com/office/drawing/2014/main" id="{402B4A4A-78A3-453E-8C0B-7589455C37D5}"/>
              </a:ext>
            </a:extLst>
          </p:cNvPr>
          <p:cNvSpPr/>
          <p:nvPr/>
        </p:nvSpPr>
        <p:spPr>
          <a:xfrm>
            <a:off x="648314" y="2594487"/>
            <a:ext cx="7886700" cy="5481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latin typeface="Garamond"/>
              <a:cs typeface="Helvetica"/>
            </a:endParaRPr>
          </a:p>
          <a:p>
            <a:pPr algn="ctr"/>
            <a:r>
              <a:rPr lang="en-US" sz="1800" b="1">
                <a:solidFill>
                  <a:schemeClr val="tx1"/>
                </a:solidFill>
                <a:latin typeface="Garamond"/>
                <a:cs typeface="Helvetica"/>
              </a:rPr>
              <a:t>Individuals eligible for INTEGRITY are considered “dual eligible” or “duals”</a:t>
            </a:r>
          </a:p>
          <a:p>
            <a:pPr algn="ctr"/>
            <a:endParaRPr lang="en-US"/>
          </a:p>
        </p:txBody>
      </p:sp>
    </p:spTree>
    <p:extLst>
      <p:ext uri="{BB962C8B-B14F-4D97-AF65-F5344CB8AC3E}">
        <p14:creationId xmlns:p14="http://schemas.microsoft.com/office/powerpoint/2010/main" val="304422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9F326-8AC6-41DF-972C-57EA9C71384E}"/>
              </a:ext>
            </a:extLst>
          </p:cNvPr>
          <p:cNvSpPr txBox="1"/>
          <p:nvPr/>
        </p:nvSpPr>
        <p:spPr>
          <a:xfrm>
            <a:off x="1342543" y="4232593"/>
            <a:ext cx="360536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chronic conditions</a:t>
            </a:r>
          </a:p>
          <a:p>
            <a:r>
              <a:rPr lang="en-US" sz="1600">
                <a:solidFill>
                  <a:schemeClr val="bg2">
                    <a:lumMod val="10000"/>
                  </a:schemeClr>
                </a:solidFill>
                <a:latin typeface="Garamond" panose="02020404030301010803" pitchFamily="18" charset="0"/>
              </a:rPr>
              <a:t>- Diabetes, BH disorders, heart disease, etc.</a:t>
            </a:r>
          </a:p>
        </p:txBody>
      </p:sp>
      <p:sp>
        <p:nvSpPr>
          <p:cNvPr id="4" name="TextBox 3">
            <a:extLst>
              <a:ext uri="{FF2B5EF4-FFF2-40B4-BE49-F238E27FC236}">
                <a16:creationId xmlns:a16="http://schemas.microsoft.com/office/drawing/2014/main" id="{EC1941E8-08ED-459E-8809-BF88EB4502D7}"/>
              </a:ext>
            </a:extLst>
          </p:cNvPr>
          <p:cNvSpPr txBox="1"/>
          <p:nvPr/>
        </p:nvSpPr>
        <p:spPr>
          <a:xfrm>
            <a:off x="1372868" y="1269927"/>
            <a:ext cx="9144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Elderly</a:t>
            </a:r>
            <a:r>
              <a:rPr lang="en-US" sz="1600">
                <a:latin typeface="Garamond" panose="02020404030301010803" pitchFamily="18" charset="0"/>
              </a:rPr>
              <a:t> </a:t>
            </a:r>
          </a:p>
        </p:txBody>
      </p:sp>
      <p:sp>
        <p:nvSpPr>
          <p:cNvPr id="5" name="TextBox 4">
            <a:extLst>
              <a:ext uri="{FF2B5EF4-FFF2-40B4-BE49-F238E27FC236}">
                <a16:creationId xmlns:a16="http://schemas.microsoft.com/office/drawing/2014/main" id="{3B3D0EB6-1215-4E51-BC03-D5387601F1FF}"/>
              </a:ext>
            </a:extLst>
          </p:cNvPr>
          <p:cNvSpPr txBox="1"/>
          <p:nvPr/>
        </p:nvSpPr>
        <p:spPr>
          <a:xfrm>
            <a:off x="1360225" y="1950799"/>
            <a:ext cx="3920404"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Disability/impairment challenges</a:t>
            </a:r>
          </a:p>
          <a:p>
            <a:r>
              <a:rPr lang="en-US" sz="1600">
                <a:solidFill>
                  <a:schemeClr val="bg2">
                    <a:lumMod val="10000"/>
                  </a:schemeClr>
                </a:solidFill>
                <a:latin typeface="Garamond" panose="02020404030301010803" pitchFamily="18" charset="0"/>
              </a:rPr>
              <a:t>- May need assistance with daily living activities</a:t>
            </a:r>
          </a:p>
          <a:p>
            <a:r>
              <a:rPr lang="en-US" sz="1600">
                <a:latin typeface="Garamond" panose="02020404030301010803" pitchFamily="18" charset="0"/>
              </a:rPr>
              <a:t> </a:t>
            </a:r>
          </a:p>
        </p:txBody>
      </p:sp>
      <p:sp>
        <p:nvSpPr>
          <p:cNvPr id="6" name="TextBox 5">
            <a:extLst>
              <a:ext uri="{FF2B5EF4-FFF2-40B4-BE49-F238E27FC236}">
                <a16:creationId xmlns:a16="http://schemas.microsoft.com/office/drawing/2014/main" id="{E38510B0-EAFC-489F-8B70-1DD6DB5B557E}"/>
              </a:ext>
            </a:extLst>
          </p:cNvPr>
          <p:cNvSpPr txBox="1"/>
          <p:nvPr/>
        </p:nvSpPr>
        <p:spPr>
          <a:xfrm>
            <a:off x="1367734" y="2768883"/>
            <a:ext cx="297532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Severe and persistent mental illness</a:t>
            </a:r>
          </a:p>
          <a:p>
            <a:r>
              <a:rPr lang="en-US" sz="1600">
                <a:latin typeface="Garamond" panose="02020404030301010803" pitchFamily="18" charset="0"/>
              </a:rPr>
              <a:t> </a:t>
            </a:r>
          </a:p>
        </p:txBody>
      </p:sp>
      <p:sp>
        <p:nvSpPr>
          <p:cNvPr id="7" name="TextBox 6">
            <a:extLst>
              <a:ext uri="{FF2B5EF4-FFF2-40B4-BE49-F238E27FC236}">
                <a16:creationId xmlns:a16="http://schemas.microsoft.com/office/drawing/2014/main" id="{647AF1B1-24BB-43A6-B596-94A29A709AF0}"/>
              </a:ext>
            </a:extLst>
          </p:cNvPr>
          <p:cNvSpPr txBox="1"/>
          <p:nvPr/>
        </p:nvSpPr>
        <p:spPr>
          <a:xfrm>
            <a:off x="1360225" y="3520740"/>
            <a:ext cx="2508182"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medications</a:t>
            </a:r>
          </a:p>
          <a:p>
            <a:r>
              <a:rPr lang="en-US" sz="1600">
                <a:latin typeface="Garamond" panose="02020404030301010803" pitchFamily="18" charset="0"/>
              </a:rPr>
              <a:t> </a:t>
            </a:r>
          </a:p>
        </p:txBody>
      </p:sp>
      <p:sp>
        <p:nvSpPr>
          <p:cNvPr id="8" name="TextBox 7">
            <a:extLst>
              <a:ext uri="{FF2B5EF4-FFF2-40B4-BE49-F238E27FC236}">
                <a16:creationId xmlns:a16="http://schemas.microsoft.com/office/drawing/2014/main" id="{98A13E81-8F39-4920-A386-1BDC7D7A6D03}"/>
              </a:ext>
            </a:extLst>
          </p:cNvPr>
          <p:cNvSpPr txBox="1"/>
          <p:nvPr/>
        </p:nvSpPr>
        <p:spPr>
          <a:xfrm>
            <a:off x="7313291" y="3112566"/>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Housing insecurity </a:t>
            </a:r>
          </a:p>
          <a:p>
            <a:r>
              <a:rPr lang="en-US" sz="1600">
                <a:latin typeface="Garamond" panose="02020404030301010803" pitchFamily="18" charset="0"/>
              </a:rPr>
              <a:t> </a:t>
            </a:r>
          </a:p>
        </p:txBody>
      </p:sp>
      <p:sp>
        <p:nvSpPr>
          <p:cNvPr id="9" name="TextBox 8">
            <a:extLst>
              <a:ext uri="{FF2B5EF4-FFF2-40B4-BE49-F238E27FC236}">
                <a16:creationId xmlns:a16="http://schemas.microsoft.com/office/drawing/2014/main" id="{0BB83679-D7E4-40A5-8F38-84D554E2B78C}"/>
              </a:ext>
            </a:extLst>
          </p:cNvPr>
          <p:cNvSpPr txBox="1"/>
          <p:nvPr/>
        </p:nvSpPr>
        <p:spPr>
          <a:xfrm>
            <a:off x="7375184" y="4031770"/>
            <a:ext cx="1768815"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Transportation needs</a:t>
            </a:r>
          </a:p>
          <a:p>
            <a:r>
              <a:rPr lang="en-US" sz="1600">
                <a:latin typeface="Garamond" panose="02020404030301010803" pitchFamily="18" charset="0"/>
              </a:rPr>
              <a:t> </a:t>
            </a:r>
          </a:p>
        </p:txBody>
      </p:sp>
      <p:sp>
        <p:nvSpPr>
          <p:cNvPr id="10" name="TextBox 9">
            <a:extLst>
              <a:ext uri="{FF2B5EF4-FFF2-40B4-BE49-F238E27FC236}">
                <a16:creationId xmlns:a16="http://schemas.microsoft.com/office/drawing/2014/main" id="{6640866D-B695-421E-9471-D2A6BD0D67E5}"/>
              </a:ext>
            </a:extLst>
          </p:cNvPr>
          <p:cNvSpPr txBox="1"/>
          <p:nvPr/>
        </p:nvSpPr>
        <p:spPr>
          <a:xfrm>
            <a:off x="7245706" y="2291786"/>
            <a:ext cx="1898294"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Social isolation</a:t>
            </a:r>
          </a:p>
          <a:p>
            <a:r>
              <a:rPr lang="en-US" sz="1600">
                <a:latin typeface="Garamond" panose="02020404030301010803" pitchFamily="18" charset="0"/>
              </a:rPr>
              <a:t> </a:t>
            </a:r>
          </a:p>
        </p:txBody>
      </p:sp>
      <p:pic>
        <p:nvPicPr>
          <p:cNvPr id="11" name="Picture 10">
            <a:extLst>
              <a:ext uri="{FF2B5EF4-FFF2-40B4-BE49-F238E27FC236}">
                <a16:creationId xmlns:a16="http://schemas.microsoft.com/office/drawing/2014/main" id="{93C654E1-8089-4D36-AC40-421782A1544F}"/>
              </a:ext>
            </a:extLst>
          </p:cNvPr>
          <p:cNvPicPr>
            <a:picLocks noChangeAspect="1"/>
          </p:cNvPicPr>
          <p:nvPr/>
        </p:nvPicPr>
        <p:blipFill>
          <a:blip r:embed="rId3"/>
          <a:stretch>
            <a:fillRect/>
          </a:stretch>
        </p:blipFill>
        <p:spPr>
          <a:xfrm>
            <a:off x="6709541" y="1412709"/>
            <a:ext cx="637766" cy="643325"/>
          </a:xfrm>
          <a:prstGeom prst="rect">
            <a:avLst/>
          </a:prstGeom>
        </p:spPr>
      </p:pic>
      <p:pic>
        <p:nvPicPr>
          <p:cNvPr id="12" name="Picture 11">
            <a:extLst>
              <a:ext uri="{FF2B5EF4-FFF2-40B4-BE49-F238E27FC236}">
                <a16:creationId xmlns:a16="http://schemas.microsoft.com/office/drawing/2014/main" id="{B8314BB3-E633-48C7-930A-381C32F39721}"/>
              </a:ext>
            </a:extLst>
          </p:cNvPr>
          <p:cNvPicPr>
            <a:picLocks noChangeAspect="1"/>
          </p:cNvPicPr>
          <p:nvPr/>
        </p:nvPicPr>
        <p:blipFill>
          <a:blip r:embed="rId4"/>
          <a:stretch>
            <a:fillRect/>
          </a:stretch>
        </p:blipFill>
        <p:spPr>
          <a:xfrm>
            <a:off x="6600483" y="2237948"/>
            <a:ext cx="690736" cy="650919"/>
          </a:xfrm>
          <a:prstGeom prst="rect">
            <a:avLst/>
          </a:prstGeom>
        </p:spPr>
      </p:pic>
      <p:pic>
        <p:nvPicPr>
          <p:cNvPr id="13" name="Picture 12">
            <a:extLst>
              <a:ext uri="{FF2B5EF4-FFF2-40B4-BE49-F238E27FC236}">
                <a16:creationId xmlns:a16="http://schemas.microsoft.com/office/drawing/2014/main" id="{EF890E35-6471-4392-B36E-F6A251B9032A}"/>
              </a:ext>
            </a:extLst>
          </p:cNvPr>
          <p:cNvPicPr>
            <a:picLocks noChangeAspect="1"/>
          </p:cNvPicPr>
          <p:nvPr/>
        </p:nvPicPr>
        <p:blipFill>
          <a:blip r:embed="rId5"/>
          <a:stretch>
            <a:fillRect/>
          </a:stretch>
        </p:blipFill>
        <p:spPr>
          <a:xfrm>
            <a:off x="608548" y="3404954"/>
            <a:ext cx="690736" cy="653089"/>
          </a:xfrm>
          <a:prstGeom prst="rect">
            <a:avLst/>
          </a:prstGeom>
        </p:spPr>
      </p:pic>
      <p:pic>
        <p:nvPicPr>
          <p:cNvPr id="14" name="Picture 13">
            <a:extLst>
              <a:ext uri="{FF2B5EF4-FFF2-40B4-BE49-F238E27FC236}">
                <a16:creationId xmlns:a16="http://schemas.microsoft.com/office/drawing/2014/main" id="{3F13D1A6-38BB-46B1-A9B3-C48F2FA1871A}"/>
              </a:ext>
            </a:extLst>
          </p:cNvPr>
          <p:cNvPicPr>
            <a:picLocks noChangeAspect="1"/>
          </p:cNvPicPr>
          <p:nvPr/>
        </p:nvPicPr>
        <p:blipFill>
          <a:blip r:embed="rId6"/>
          <a:stretch>
            <a:fillRect/>
          </a:stretch>
        </p:blipFill>
        <p:spPr>
          <a:xfrm>
            <a:off x="638137" y="1857933"/>
            <a:ext cx="657943" cy="660920"/>
          </a:xfrm>
          <a:prstGeom prst="rect">
            <a:avLst/>
          </a:prstGeom>
        </p:spPr>
      </p:pic>
      <p:pic>
        <p:nvPicPr>
          <p:cNvPr id="15" name="Picture 14">
            <a:extLst>
              <a:ext uri="{FF2B5EF4-FFF2-40B4-BE49-F238E27FC236}">
                <a16:creationId xmlns:a16="http://schemas.microsoft.com/office/drawing/2014/main" id="{1774DC81-D066-4E07-9A44-1F957F697D54}"/>
              </a:ext>
            </a:extLst>
          </p:cNvPr>
          <p:cNvPicPr>
            <a:picLocks noChangeAspect="1"/>
          </p:cNvPicPr>
          <p:nvPr/>
        </p:nvPicPr>
        <p:blipFill>
          <a:blip r:embed="rId7"/>
          <a:stretch>
            <a:fillRect/>
          </a:stretch>
        </p:blipFill>
        <p:spPr>
          <a:xfrm>
            <a:off x="621740" y="2628217"/>
            <a:ext cx="690736" cy="653089"/>
          </a:xfrm>
          <a:prstGeom prst="rect">
            <a:avLst/>
          </a:prstGeom>
        </p:spPr>
      </p:pic>
      <p:pic>
        <p:nvPicPr>
          <p:cNvPr id="16" name="Picture 15">
            <a:extLst>
              <a:ext uri="{FF2B5EF4-FFF2-40B4-BE49-F238E27FC236}">
                <a16:creationId xmlns:a16="http://schemas.microsoft.com/office/drawing/2014/main" id="{887FEE41-D7E5-44CC-9D8F-C1747602E7DE}"/>
              </a:ext>
            </a:extLst>
          </p:cNvPr>
          <p:cNvPicPr>
            <a:picLocks noChangeAspect="1"/>
          </p:cNvPicPr>
          <p:nvPr/>
        </p:nvPicPr>
        <p:blipFill>
          <a:blip r:embed="rId8"/>
          <a:stretch>
            <a:fillRect/>
          </a:stretch>
        </p:blipFill>
        <p:spPr>
          <a:xfrm>
            <a:off x="597150" y="4158993"/>
            <a:ext cx="682696" cy="653089"/>
          </a:xfrm>
          <a:prstGeom prst="rect">
            <a:avLst/>
          </a:prstGeom>
        </p:spPr>
      </p:pic>
      <p:sp>
        <p:nvSpPr>
          <p:cNvPr id="17" name="AutoShape 11" descr="crossed out house symbol. a ban on entering the building. flat vector illustration. - 143309924">
            <a:extLst>
              <a:ext uri="{FF2B5EF4-FFF2-40B4-BE49-F238E27FC236}">
                <a16:creationId xmlns:a16="http://schemas.microsoft.com/office/drawing/2014/main" id="{0C45AF9A-1319-48FA-9F34-1F6ADD673503}"/>
              </a:ext>
            </a:extLst>
          </p:cNvPr>
          <p:cNvSpPr>
            <a:spLocks noChangeAspect="1" noChangeArrowheads="1"/>
          </p:cNvSpPr>
          <p:nvPr/>
        </p:nvSpPr>
        <p:spPr bwMode="auto">
          <a:xfrm>
            <a:off x="4643108" y="27256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F1455B46-8251-4835-83B8-4F6CCA422E28}"/>
              </a:ext>
            </a:extLst>
          </p:cNvPr>
          <p:cNvPicPr>
            <a:picLocks noChangeAspect="1"/>
          </p:cNvPicPr>
          <p:nvPr/>
        </p:nvPicPr>
        <p:blipFill>
          <a:blip r:embed="rId9"/>
          <a:stretch>
            <a:fillRect/>
          </a:stretch>
        </p:blipFill>
        <p:spPr>
          <a:xfrm>
            <a:off x="6614979" y="3033924"/>
            <a:ext cx="756474" cy="660919"/>
          </a:xfrm>
          <a:prstGeom prst="rect">
            <a:avLst/>
          </a:prstGeom>
        </p:spPr>
      </p:pic>
      <p:pic>
        <p:nvPicPr>
          <p:cNvPr id="19" name="Picture 18">
            <a:extLst>
              <a:ext uri="{FF2B5EF4-FFF2-40B4-BE49-F238E27FC236}">
                <a16:creationId xmlns:a16="http://schemas.microsoft.com/office/drawing/2014/main" id="{4081C9A3-027F-48A0-8B65-21D33B877FFC}"/>
              </a:ext>
            </a:extLst>
          </p:cNvPr>
          <p:cNvPicPr>
            <a:picLocks noChangeAspect="1"/>
          </p:cNvPicPr>
          <p:nvPr/>
        </p:nvPicPr>
        <p:blipFill>
          <a:blip r:embed="rId10"/>
          <a:stretch>
            <a:fillRect/>
          </a:stretch>
        </p:blipFill>
        <p:spPr>
          <a:xfrm>
            <a:off x="6512720" y="3920280"/>
            <a:ext cx="904063" cy="476030"/>
          </a:xfrm>
          <a:prstGeom prst="rect">
            <a:avLst/>
          </a:prstGeom>
        </p:spPr>
      </p:pic>
      <p:pic>
        <p:nvPicPr>
          <p:cNvPr id="20" name="Picture 19">
            <a:extLst>
              <a:ext uri="{FF2B5EF4-FFF2-40B4-BE49-F238E27FC236}">
                <a16:creationId xmlns:a16="http://schemas.microsoft.com/office/drawing/2014/main" id="{518E6899-8F42-448E-BCF4-6661D1E9B32F}"/>
              </a:ext>
            </a:extLst>
          </p:cNvPr>
          <p:cNvPicPr>
            <a:picLocks noChangeAspect="1"/>
          </p:cNvPicPr>
          <p:nvPr/>
        </p:nvPicPr>
        <p:blipFill>
          <a:blip r:embed="rId11"/>
          <a:stretch>
            <a:fillRect/>
          </a:stretch>
        </p:blipFill>
        <p:spPr>
          <a:xfrm>
            <a:off x="634935" y="1095480"/>
            <a:ext cx="664349" cy="653089"/>
          </a:xfrm>
          <a:prstGeom prst="rect">
            <a:avLst/>
          </a:prstGeom>
        </p:spPr>
      </p:pic>
      <p:sp>
        <p:nvSpPr>
          <p:cNvPr id="21" name="TextBox 20">
            <a:extLst>
              <a:ext uri="{FF2B5EF4-FFF2-40B4-BE49-F238E27FC236}">
                <a16:creationId xmlns:a16="http://schemas.microsoft.com/office/drawing/2014/main" id="{E7A0AEB5-5DAB-40E0-8A41-EF3BD3969127}"/>
              </a:ext>
            </a:extLst>
          </p:cNvPr>
          <p:cNvSpPr txBox="1"/>
          <p:nvPr/>
        </p:nvSpPr>
        <p:spPr>
          <a:xfrm>
            <a:off x="7237259" y="1531460"/>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Food insecurity </a:t>
            </a:r>
          </a:p>
          <a:p>
            <a:r>
              <a:rPr lang="en-US" sz="1600">
                <a:latin typeface="Garamond" panose="02020404030301010803" pitchFamily="18" charset="0"/>
              </a:rPr>
              <a:t> </a:t>
            </a:r>
          </a:p>
        </p:txBody>
      </p:sp>
      <p:sp>
        <p:nvSpPr>
          <p:cNvPr id="22" name="TextBox 21">
            <a:extLst>
              <a:ext uri="{FF2B5EF4-FFF2-40B4-BE49-F238E27FC236}">
                <a16:creationId xmlns:a16="http://schemas.microsoft.com/office/drawing/2014/main" id="{1BCFC887-C2F3-47CA-8D24-739AA106EB0E}"/>
              </a:ext>
            </a:extLst>
          </p:cNvPr>
          <p:cNvSpPr txBox="1"/>
          <p:nvPr/>
        </p:nvSpPr>
        <p:spPr>
          <a:xfrm>
            <a:off x="5125724" y="2658331"/>
            <a:ext cx="1343424" cy="523220"/>
          </a:xfrm>
          <a:prstGeom prst="rect">
            <a:avLst/>
          </a:prstGeom>
          <a:noFill/>
        </p:spPr>
        <p:txBody>
          <a:bodyPr wrap="square" rtlCol="0">
            <a:spAutoFit/>
          </a:bodyPr>
          <a:lstStyle/>
          <a:p>
            <a:pPr algn="ctr"/>
            <a:r>
              <a:rPr lang="en-US" sz="1400"/>
              <a:t>SDOH* Challenges</a:t>
            </a:r>
          </a:p>
        </p:txBody>
      </p:sp>
      <p:sp>
        <p:nvSpPr>
          <p:cNvPr id="23" name="Left Brace 22">
            <a:extLst>
              <a:ext uri="{FF2B5EF4-FFF2-40B4-BE49-F238E27FC236}">
                <a16:creationId xmlns:a16="http://schemas.microsoft.com/office/drawing/2014/main" id="{357BC81D-D507-48E0-80A9-34ED0CBC91E4}"/>
              </a:ext>
            </a:extLst>
          </p:cNvPr>
          <p:cNvSpPr/>
          <p:nvPr/>
        </p:nvSpPr>
        <p:spPr>
          <a:xfrm>
            <a:off x="6212671" y="1399209"/>
            <a:ext cx="289919" cy="2954703"/>
          </a:xfrm>
          <a:prstGeom prst="leftBrace">
            <a:avLst>
              <a:gd name="adj1" fmla="val 0"/>
              <a:gd name="adj2" fmla="val 504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itle 1">
            <a:extLst>
              <a:ext uri="{FF2B5EF4-FFF2-40B4-BE49-F238E27FC236}">
                <a16:creationId xmlns:a16="http://schemas.microsoft.com/office/drawing/2014/main" id="{287F4061-5F70-44AD-A66F-B9711B6402C3}"/>
              </a:ext>
            </a:extLst>
          </p:cNvPr>
          <p:cNvSpPr txBox="1">
            <a:spLocks/>
          </p:cNvSpPr>
          <p:nvPr/>
        </p:nvSpPr>
        <p:spPr>
          <a:xfrm>
            <a:off x="273844" y="96942"/>
            <a:ext cx="7886700" cy="998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INTEGRITY Member Characteristics</a:t>
            </a:r>
          </a:p>
        </p:txBody>
      </p:sp>
      <p:sp>
        <p:nvSpPr>
          <p:cNvPr id="25" name="TextBox 24">
            <a:extLst>
              <a:ext uri="{FF2B5EF4-FFF2-40B4-BE49-F238E27FC236}">
                <a16:creationId xmlns:a16="http://schemas.microsoft.com/office/drawing/2014/main" id="{42EFB2E0-447D-216E-2D9D-AE93DBA09056}"/>
              </a:ext>
            </a:extLst>
          </p:cNvPr>
          <p:cNvSpPr txBox="1"/>
          <p:nvPr/>
        </p:nvSpPr>
        <p:spPr>
          <a:xfrm>
            <a:off x="6243516" y="4639318"/>
            <a:ext cx="31158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cs typeface="Calibri"/>
              </a:rPr>
              <a:t>*SDOH = Social Determinants of Health</a:t>
            </a:r>
            <a:endParaRPr lang="en-US" sz="1200"/>
          </a:p>
        </p:txBody>
      </p:sp>
      <p:sp>
        <p:nvSpPr>
          <p:cNvPr id="26" name="TextBox 25">
            <a:extLst>
              <a:ext uri="{FF2B5EF4-FFF2-40B4-BE49-F238E27FC236}">
                <a16:creationId xmlns:a16="http://schemas.microsoft.com/office/drawing/2014/main" id="{AC45D6D9-E27E-4EF8-A2BA-5F3280DD8365}"/>
              </a:ext>
            </a:extLst>
          </p:cNvPr>
          <p:cNvSpPr txBox="1"/>
          <p:nvPr/>
        </p:nvSpPr>
        <p:spPr>
          <a:xfrm>
            <a:off x="1932390" y="5330451"/>
            <a:ext cx="5483135" cy="307777"/>
          </a:xfrm>
          <a:prstGeom prst="rect">
            <a:avLst/>
          </a:prstGeom>
          <a:noFill/>
          <a:ln w="28575">
            <a:solidFill>
              <a:srgbClr val="00742F"/>
            </a:solidFill>
            <a:prstDash val="solid"/>
          </a:ln>
        </p:spPr>
        <p:txBody>
          <a:bodyPr wrap="square" rtlCol="0">
            <a:spAutoFit/>
          </a:bodyPr>
          <a:lstStyle/>
          <a:p>
            <a:r>
              <a:rPr lang="en-US" sz="1400" b="1">
                <a:solidFill>
                  <a:schemeClr val="bg2">
                    <a:lumMod val="10000"/>
                  </a:schemeClr>
                </a:solidFill>
                <a:latin typeface="Cabin" panose="00000500000000000000" pitchFamily="2" charset="0"/>
              </a:rPr>
              <a:t>1</a:t>
            </a:r>
            <a:r>
              <a:rPr lang="en-US" sz="1400">
                <a:solidFill>
                  <a:schemeClr val="bg2">
                    <a:lumMod val="10000"/>
                  </a:schemeClr>
                </a:solidFill>
                <a:latin typeface="Cabin" panose="00000500000000000000" pitchFamily="2" charset="0"/>
              </a:rPr>
              <a:t> in </a:t>
            </a:r>
            <a:r>
              <a:rPr lang="en-US" sz="1400" b="1">
                <a:solidFill>
                  <a:schemeClr val="bg2">
                    <a:lumMod val="10000"/>
                  </a:schemeClr>
                </a:solidFill>
                <a:latin typeface="Cabin" panose="00000500000000000000" pitchFamily="2" charset="0"/>
              </a:rPr>
              <a:t>4 </a:t>
            </a:r>
            <a:r>
              <a:rPr lang="en-US" sz="1400">
                <a:solidFill>
                  <a:schemeClr val="bg2">
                    <a:lumMod val="10000"/>
                  </a:schemeClr>
                </a:solidFill>
                <a:latin typeface="Cabin" panose="00000500000000000000" pitchFamily="2" charset="0"/>
              </a:rPr>
              <a:t>dual eligible Rhode islanders belong to Neighborhood Integrity </a:t>
            </a:r>
          </a:p>
        </p:txBody>
      </p:sp>
    </p:spTree>
    <p:extLst>
      <p:ext uri="{BB962C8B-B14F-4D97-AF65-F5344CB8AC3E}">
        <p14:creationId xmlns:p14="http://schemas.microsoft.com/office/powerpoint/2010/main" val="252324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47183" y="90679"/>
            <a:ext cx="7886700" cy="880123"/>
          </a:xfrm>
        </p:spPr>
        <p:txBody>
          <a:bodyPr>
            <a:normAutofit/>
          </a:bodyPr>
          <a:lstStyle/>
          <a:p>
            <a:r>
              <a:rPr lang="en-US" altLang="en-US" sz="3600" b="0">
                <a:latin typeface="Cabin" panose="00000500000000000000" pitchFamily="2" charset="0"/>
                <a:cs typeface="Helvetica" charset="0"/>
              </a:rPr>
              <a:t>Advantages of INTEGRITY</a:t>
            </a:r>
            <a:endParaRPr lang="en-US" altLang="en-US" sz="3600" b="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1843872441"/>
              </p:ext>
            </p:extLst>
          </p:nvPr>
        </p:nvGraphicFramePr>
        <p:xfrm>
          <a:off x="396449" y="1014631"/>
          <a:ext cx="8219768" cy="437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a:solidFill>
                <a:prstClr val="black"/>
              </a:solidFill>
              <a:ea typeface="ＭＳ Ｐゴシック" charset="0"/>
            </a:endParaRPr>
          </a:p>
        </p:txBody>
      </p:sp>
      <p:sp>
        <p:nvSpPr>
          <p:cNvPr id="6" name="Oval 5"/>
          <p:cNvSpPr/>
          <p:nvPr/>
        </p:nvSpPr>
        <p:spPr>
          <a:xfrm>
            <a:off x="1638694" y="5218619"/>
            <a:ext cx="5866612" cy="880123"/>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a:solidFill>
                  <a:schemeClr val="tx1"/>
                </a:solidFill>
                <a:latin typeface="Calibri" panose="020F0502020204030204" pitchFamily="34" charset="0"/>
                <a:cs typeface="Calibri" panose="020F0502020204030204" pitchFamily="34" charset="0"/>
              </a:rPr>
              <a:t>Neighborhood  is the </a:t>
            </a:r>
            <a:r>
              <a:rPr lang="en-US" sz="1600" b="1" i="1">
                <a:solidFill>
                  <a:schemeClr val="tx1"/>
                </a:solidFill>
                <a:latin typeface="Calibri" panose="020F0502020204030204" pitchFamily="34" charset="0"/>
                <a:cs typeface="Calibri" panose="020F0502020204030204" pitchFamily="34" charset="0"/>
              </a:rPr>
              <a:t>only</a:t>
            </a:r>
            <a:r>
              <a:rPr lang="en-US" sz="1600" b="1">
                <a:solidFill>
                  <a:schemeClr val="tx1"/>
                </a:solidFill>
                <a:latin typeface="Calibri" panose="020F0502020204030204" pitchFamily="34" charset="0"/>
                <a:cs typeface="Calibri" panose="020F0502020204030204" pitchFamily="34" charset="0"/>
              </a:rPr>
              <a:t> health plan in Rhode Island to participate in the Duals Demonstration Program</a:t>
            </a:r>
          </a:p>
        </p:txBody>
      </p:sp>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68844F288C9C4FA74F01F659EA6BD5" ma:contentTypeVersion="17" ma:contentTypeDescription="Create a new document." ma:contentTypeScope="" ma:versionID="c3ce97a8ccb5881498765ff818051452">
  <xsd:schema xmlns:xsd="http://www.w3.org/2001/XMLSchema" xmlns:xs="http://www.w3.org/2001/XMLSchema" xmlns:p="http://schemas.microsoft.com/office/2006/metadata/properties" xmlns:ns1="http://schemas.microsoft.com/sharepoint/v3" xmlns:ns2="0e3f809c-5e3d-42d1-88c9-a07214a386cc" xmlns:ns3="32cf1968-9bc3-42bd-9543-e6aa5ce23a57" targetNamespace="http://schemas.microsoft.com/office/2006/metadata/properties" ma:root="true" ma:fieldsID="c34a9d4e83b209dae9719969d54e6f4d" ns1:_="" ns2:_="" ns3:_="">
    <xsd:import namespace="http://schemas.microsoft.com/sharepoint/v3"/>
    <xsd:import namespace="0e3f809c-5e3d-42d1-88c9-a07214a386cc"/>
    <xsd:import namespace="32cf1968-9bc3-42bd-9543-e6aa5ce23a5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3f809c-5e3d-42d1-88c9-a07214a386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f1968-9bc3-42bd-9543-e6aa5ce23a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0D818-7F8D-45FE-8FD0-141D72039E67}">
  <ds:schemaRefs>
    <ds:schemaRef ds:uri="http://purl.org/dc/elements/1.1/"/>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0e3f809c-5e3d-42d1-88c9-a07214a386cc"/>
    <ds:schemaRef ds:uri="32cf1968-9bc3-42bd-9543-e6aa5ce23a57"/>
    <ds:schemaRef ds:uri="http://schemas.microsoft.com/sharepoint/v3"/>
    <ds:schemaRef ds:uri="http://purl.org/dc/terms/"/>
  </ds:schemaRefs>
</ds:datastoreItem>
</file>

<file path=customXml/itemProps2.xml><?xml version="1.0" encoding="utf-8"?>
<ds:datastoreItem xmlns:ds="http://schemas.openxmlformats.org/officeDocument/2006/customXml" ds:itemID="{EB3879AB-76B2-4F71-A1CB-79BA2DA7945B}">
  <ds:schemaRefs>
    <ds:schemaRef ds:uri="0e3f809c-5e3d-42d1-88c9-a07214a386cc"/>
    <ds:schemaRef ds:uri="32cf1968-9bc3-42bd-9543-e6aa5ce23a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478940-2FAC-4F25-9C2E-2A30100F4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11161</TotalTime>
  <Words>4022</Words>
  <Application>Microsoft Office PowerPoint</Application>
  <PresentationFormat>On-screen Show (4:3)</PresentationFormat>
  <Paragraphs>361</Paragraphs>
  <Slides>36</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Cabin</vt:lpstr>
      <vt:lpstr>Calibri</vt:lpstr>
      <vt:lpstr>Calibri Light</vt:lpstr>
      <vt:lpstr>Garamond</vt:lpstr>
      <vt:lpstr>Helvetica</vt:lpstr>
      <vt:lpstr>Symbol</vt:lpstr>
      <vt:lpstr>Wingdings</vt:lpstr>
      <vt:lpstr>2_Custom Design</vt:lpstr>
      <vt:lpstr>5_Custom Design</vt:lpstr>
      <vt:lpstr>Interior Image slides</vt:lpstr>
      <vt:lpstr>PowerPoint Presentation</vt:lpstr>
      <vt:lpstr>Training Overview</vt:lpstr>
      <vt:lpstr>Neighborhood Member Plans</vt:lpstr>
      <vt:lpstr>Primary Care Providers</vt:lpstr>
      <vt:lpstr>Referrals and Specialty Care</vt:lpstr>
      <vt:lpstr>Billing Members</vt:lpstr>
      <vt:lpstr>PowerPoint Presentation</vt:lpstr>
      <vt:lpstr>PowerPoint Presentation</vt:lpstr>
      <vt:lpstr>Advantages of INTEGRITY</vt:lpstr>
      <vt:lpstr>PowerPoint Presentation</vt:lpstr>
      <vt:lpstr>PowerPoint Presentation</vt:lpstr>
      <vt:lpstr>PowerPoint Presentation</vt:lpstr>
      <vt:lpstr>PowerPoint Presentation</vt:lpstr>
      <vt:lpstr>Pharmacy</vt:lpstr>
      <vt:lpstr>PowerPoint Presentation</vt:lpstr>
      <vt:lpstr>Interdisciplinary Care Team (ICT)</vt:lpstr>
      <vt:lpstr>PowerPoint Presentation</vt:lpstr>
      <vt:lpstr>INTEGRITY Enrollment</vt:lpstr>
      <vt:lpstr>INTEGRITY Marketing Guidelines</vt:lpstr>
      <vt:lpstr>ADA Compliance </vt:lpstr>
      <vt:lpstr>Accommodation Requirements</vt:lpstr>
      <vt:lpstr>Culturally Competent Member Care</vt:lpstr>
      <vt:lpstr>PowerPoint Presentation</vt:lpstr>
      <vt:lpstr>Barriers to Culturally Competent Care</vt:lpstr>
      <vt:lpstr>Member Complaints or Grievances  (All Lines of Business)</vt:lpstr>
      <vt:lpstr>Clinical (Medical Necessity) Appeals</vt:lpstr>
      <vt:lpstr>Clinical Appeal Resolution Timeframe* </vt:lpstr>
      <vt:lpstr>Administrative (Non-Clinical) Appeals</vt:lpstr>
      <vt:lpstr>Provider Claim Disputes &amp; Provider Complaints  </vt:lpstr>
      <vt:lpstr>Quality Improvement</vt:lpstr>
      <vt:lpstr>Performance and Health Outcome Measurements</vt:lpstr>
      <vt:lpstr>Identifying Fraud, Waste and Abuse (FWA)</vt:lpstr>
      <vt:lpstr>Implementing a Compliance Program to  Prevent FWA</vt:lpstr>
      <vt:lpstr>Reporting FWA </vt:lpstr>
      <vt:lpstr>Provider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Michele Troilo</cp:lastModifiedBy>
  <cp:revision>19</cp:revision>
  <dcterms:created xsi:type="dcterms:W3CDTF">2016-02-29T16:53:32Z</dcterms:created>
  <dcterms:modified xsi:type="dcterms:W3CDTF">2024-01-22T14:35:51Z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0x0101007868844F288C9C4FA74F01F659EA6BD5</vt:lpwstr>
  </property>
</Properties>
</file>